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71" r:id="rId5"/>
    <p:sldId id="272" r:id="rId6"/>
    <p:sldId id="263" r:id="rId7"/>
    <p:sldId id="306" r:id="rId8"/>
    <p:sldId id="260" r:id="rId9"/>
    <p:sldId id="261" r:id="rId10"/>
    <p:sldId id="262" r:id="rId11"/>
    <p:sldId id="258" r:id="rId12"/>
    <p:sldId id="278" r:id="rId13"/>
    <p:sldId id="279" r:id="rId14"/>
    <p:sldId id="277" r:id="rId15"/>
    <p:sldId id="280" r:id="rId16"/>
    <p:sldId id="275" r:id="rId17"/>
    <p:sldId id="281" r:id="rId18"/>
    <p:sldId id="283" r:id="rId19"/>
    <p:sldId id="284" r:id="rId20"/>
    <p:sldId id="285" r:id="rId21"/>
    <p:sldId id="288" r:id="rId22"/>
    <p:sldId id="286" r:id="rId23"/>
    <p:sldId id="291" r:id="rId24"/>
    <p:sldId id="292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90" r:id="rId33"/>
    <p:sldId id="289" r:id="rId34"/>
    <p:sldId id="287" r:id="rId35"/>
    <p:sldId id="301" r:id="rId36"/>
    <p:sldId id="302" r:id="rId37"/>
    <p:sldId id="303" r:id="rId38"/>
    <p:sldId id="304" r:id="rId39"/>
    <p:sldId id="264" r:id="rId40"/>
    <p:sldId id="270" r:id="rId41"/>
    <p:sldId id="266" r:id="rId42"/>
    <p:sldId id="265" r:id="rId43"/>
    <p:sldId id="307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3A527"/>
    <a:srgbClr val="66FF33"/>
    <a:srgbClr val="66FFFF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1FA-2600-44D2-BCDD-0CCDC8F354DE}" type="datetimeFigureOut">
              <a:rPr lang="it-IT" smtClean="0"/>
              <a:pPr/>
              <a:t>13/09/2015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EA98-4D81-4155-853E-2B9F8EDFA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1FA-2600-44D2-BCDD-0CCDC8F354DE}" type="datetimeFigureOut">
              <a:rPr lang="it-IT" smtClean="0"/>
              <a:pPr/>
              <a:t>13/09/2015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EA98-4D81-4155-853E-2B9F8EDFA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1FA-2600-44D2-BCDD-0CCDC8F354DE}" type="datetimeFigureOut">
              <a:rPr lang="it-IT" smtClean="0"/>
              <a:pPr/>
              <a:t>13/09/2015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EA98-4D81-4155-853E-2B9F8EDFA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1FA-2600-44D2-BCDD-0CCDC8F354DE}" type="datetimeFigureOut">
              <a:rPr lang="it-IT" smtClean="0"/>
              <a:pPr/>
              <a:t>13/09/2015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EA98-4D81-4155-853E-2B9F8EDFA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1FA-2600-44D2-BCDD-0CCDC8F354DE}" type="datetimeFigureOut">
              <a:rPr lang="it-IT" smtClean="0"/>
              <a:pPr/>
              <a:t>13/09/2015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EA98-4D81-4155-853E-2B9F8EDFA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1FA-2600-44D2-BCDD-0CCDC8F354DE}" type="datetimeFigureOut">
              <a:rPr lang="it-IT" smtClean="0"/>
              <a:pPr/>
              <a:t>13/09/2015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EA98-4D81-4155-853E-2B9F8EDFA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1FA-2600-44D2-BCDD-0CCDC8F354DE}" type="datetimeFigureOut">
              <a:rPr lang="it-IT" smtClean="0"/>
              <a:pPr/>
              <a:t>13/09/2015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EA98-4D81-4155-853E-2B9F8EDFA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1FA-2600-44D2-BCDD-0CCDC8F354DE}" type="datetimeFigureOut">
              <a:rPr lang="it-IT" smtClean="0"/>
              <a:pPr/>
              <a:t>13/09/2015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EA98-4D81-4155-853E-2B9F8EDFA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1FA-2600-44D2-BCDD-0CCDC8F354DE}" type="datetimeFigureOut">
              <a:rPr lang="it-IT" smtClean="0"/>
              <a:pPr/>
              <a:t>13/09/2015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EA98-4D81-4155-853E-2B9F8EDFA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1FA-2600-44D2-BCDD-0CCDC8F354DE}" type="datetimeFigureOut">
              <a:rPr lang="it-IT" smtClean="0"/>
              <a:pPr/>
              <a:t>13/09/2015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EA98-4D81-4155-853E-2B9F8EDFA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61FA-2600-44D2-BCDD-0CCDC8F354DE}" type="datetimeFigureOut">
              <a:rPr lang="it-IT" smtClean="0"/>
              <a:pPr/>
              <a:t>13/09/2015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EA98-4D81-4155-853E-2B9F8EDFA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061FA-2600-44D2-BCDD-0CCDC8F354DE}" type="datetimeFigureOut">
              <a:rPr lang="it-IT" smtClean="0"/>
              <a:pPr/>
              <a:t>13/09/2015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EA98-4D81-4155-853E-2B9F8EDFA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908720"/>
            <a:ext cx="79928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Comic Sans MS" pitchFamily="66" charset="0"/>
              </a:rPr>
              <a:t>Furono gli artigiani o gli agrimensori</a:t>
            </a:r>
          </a:p>
          <a:p>
            <a:endParaRPr lang="it-IT" sz="1000" dirty="0" smtClean="0">
              <a:latin typeface="Comic Sans MS" pitchFamily="66" charset="0"/>
            </a:endParaRPr>
          </a:p>
          <a:p>
            <a:r>
              <a:rPr lang="it-IT" sz="3200" dirty="0" smtClean="0">
                <a:latin typeface="Comic Sans MS" pitchFamily="66" charset="0"/>
              </a:rPr>
              <a:t> babilonesi a sentire la necessità di</a:t>
            </a:r>
          </a:p>
          <a:p>
            <a:endParaRPr lang="it-IT" sz="1000" dirty="0" smtClean="0">
              <a:latin typeface="Comic Sans MS" pitchFamily="66" charset="0"/>
            </a:endParaRPr>
          </a:p>
          <a:p>
            <a:r>
              <a:rPr lang="it-IT" sz="3200" dirty="0" smtClean="0">
                <a:latin typeface="Comic Sans MS" pitchFamily="66" charset="0"/>
              </a:rPr>
              <a:t> quantificare questo rapporto.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3356992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Comic Sans MS" pitchFamily="66" charset="0"/>
              </a:rPr>
              <a:t>O forse furono i costruttori di carri,</a:t>
            </a:r>
          </a:p>
          <a:p>
            <a:endParaRPr lang="it-IT" sz="1000" dirty="0" smtClean="0">
              <a:latin typeface="Comic Sans MS" pitchFamily="66" charset="0"/>
            </a:endParaRPr>
          </a:p>
          <a:p>
            <a:r>
              <a:rPr lang="it-IT" sz="3200" dirty="0" smtClean="0">
                <a:latin typeface="Comic Sans MS" pitchFamily="66" charset="0"/>
              </a:rPr>
              <a:t> che volevano sapere quanta strada</a:t>
            </a:r>
          </a:p>
          <a:p>
            <a:endParaRPr lang="it-IT" sz="1000" dirty="0" smtClean="0">
              <a:latin typeface="Comic Sans MS" pitchFamily="66" charset="0"/>
            </a:endParaRPr>
          </a:p>
          <a:p>
            <a:r>
              <a:rPr lang="it-IT" sz="3200" dirty="0" smtClean="0">
                <a:latin typeface="Comic Sans MS" pitchFamily="66" charset="0"/>
              </a:rPr>
              <a:t> potesse percorrere una ruota di un</a:t>
            </a:r>
          </a:p>
          <a:p>
            <a:endParaRPr lang="it-IT" sz="1000" dirty="0" smtClean="0">
              <a:latin typeface="Comic Sans MS" pitchFamily="66" charset="0"/>
            </a:endParaRPr>
          </a:p>
          <a:p>
            <a:r>
              <a:rPr lang="it-IT" sz="3200" dirty="0" smtClean="0">
                <a:latin typeface="Comic Sans MS" pitchFamily="66" charset="0"/>
              </a:rPr>
              <a:t> certo diametro in un giro  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95536" y="2780928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66FF33"/>
                </a:solidFill>
                <a:latin typeface="Symbol" pitchFamily="18" charset="2"/>
              </a:rPr>
              <a:t>p</a:t>
            </a:r>
            <a:r>
              <a:rPr lang="it-IT" sz="4000" dirty="0" smtClean="0">
                <a:solidFill>
                  <a:srgbClr val="66FF33"/>
                </a:solidFill>
                <a:latin typeface="Symbol" pitchFamily="18" charset="2"/>
              </a:rPr>
              <a:t>   </a:t>
            </a:r>
            <a:r>
              <a:rPr lang="it-IT" sz="4000" dirty="0" smtClean="0">
                <a:latin typeface="Comic Sans MS" pitchFamily="66" charset="0"/>
              </a:rPr>
              <a:t>viene definito anche come</a:t>
            </a:r>
          </a:p>
          <a:p>
            <a:r>
              <a:rPr lang="it-IT" sz="4000" dirty="0" smtClean="0">
                <a:latin typeface="Comic Sans MS" pitchFamily="66" charset="0"/>
              </a:rPr>
              <a:t>     l’area di un cerchio</a:t>
            </a:r>
          </a:p>
          <a:p>
            <a:r>
              <a:rPr lang="it-IT" sz="4000" dirty="0" smtClean="0">
                <a:latin typeface="Comic Sans MS" pitchFamily="66" charset="0"/>
              </a:rPr>
              <a:t>     di raggio 1</a:t>
            </a:r>
            <a:endParaRPr lang="it-IT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90872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Sempre nella geometria piana</a:t>
            </a:r>
            <a:endParaRPr lang="it-IT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708920"/>
            <a:ext cx="79015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000" b="1" dirty="0" smtClean="0">
                <a:ln w="381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Un po’ di storia</a:t>
            </a:r>
            <a:endParaRPr lang="it-IT" sz="8000" b="1" cap="none" spc="0" dirty="0">
              <a:ln w="381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260648"/>
            <a:ext cx="38164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itchFamily="66" charset="0"/>
              </a:rPr>
              <a:t> I primi</a:t>
            </a:r>
          </a:p>
          <a:p>
            <a:pPr algn="ctr"/>
            <a:endParaRPr lang="it-IT" sz="14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ad utilizzare il</a:t>
            </a:r>
            <a:endParaRPr lang="it-IT" sz="1400" dirty="0" smtClean="0">
              <a:latin typeface="Comic Sans MS" pitchFamily="66" charset="0"/>
            </a:endParaRPr>
          </a:p>
          <a:p>
            <a:pPr algn="ctr"/>
            <a:endParaRPr lang="it-IT" sz="1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 </a:t>
            </a:r>
            <a:r>
              <a:rPr lang="it-IT" sz="4000" dirty="0" smtClean="0">
                <a:solidFill>
                  <a:srgbClr val="99CC00"/>
                </a:solidFill>
                <a:latin typeface="Comic Sans MS" pitchFamily="66" charset="0"/>
              </a:rPr>
              <a:t>pi greco</a:t>
            </a:r>
          </a:p>
          <a:p>
            <a:pPr algn="ctr"/>
            <a:endParaRPr lang="it-IT" sz="1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furono i</a:t>
            </a:r>
            <a:endParaRPr lang="it-IT" sz="2000" dirty="0" smtClean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736304" cy="326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42576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004048" y="4149080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Babilonesi</a:t>
            </a:r>
            <a:endParaRPr lang="it-IT" sz="2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r>
              <a:rPr lang="it-IT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it-IT" sz="4000" dirty="0" smtClean="0">
                <a:latin typeface="Comic Sans MS" pitchFamily="66" charset="0"/>
              </a:rPr>
              <a:t>nel 2000 a.C.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2009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67544" y="1196752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                       I 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Babilonesi </a:t>
            </a:r>
            <a:endParaRPr lang="it-IT" sz="2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                   </a:t>
            </a:r>
          </a:p>
          <a:p>
            <a:r>
              <a:rPr lang="it-IT" sz="4000" dirty="0" smtClean="0">
                <a:latin typeface="Comic Sans MS" pitchFamily="66" charset="0"/>
              </a:rPr>
              <a:t>                   osservarono che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 la lunghezza della circonferenza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 di un cerchio era uguale a circa 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   </a:t>
            </a:r>
            <a:r>
              <a:rPr lang="it-IT" sz="4000" dirty="0" smtClean="0">
                <a:latin typeface="Comic Sans MS" pitchFamily="66" charset="0"/>
              </a:rPr>
              <a:t>il triplo del suo diametro</a:t>
            </a:r>
            <a:endParaRPr lang="it-IT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56992"/>
            <a:ext cx="3190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476672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Più precisamente, essi calcolarono </a:t>
            </a:r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la lunghezza della circonferenza </a:t>
            </a:r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inscritta nell’esagono regolare </a:t>
            </a:r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e trovarono come </a:t>
            </a:r>
          </a:p>
          <a:p>
            <a:r>
              <a:rPr lang="it-IT" sz="2000" dirty="0" smtClean="0">
                <a:latin typeface="Comic Sans MS" pitchFamily="66" charset="0"/>
              </a:rPr>
              <a:t>     </a:t>
            </a:r>
          </a:p>
          <a:p>
            <a:r>
              <a:rPr lang="it-IT" sz="4000" dirty="0" smtClean="0">
                <a:latin typeface="Comic Sans MS" pitchFamily="66" charset="0"/>
              </a:rPr>
              <a:t>        valore </a:t>
            </a:r>
          </a:p>
          <a:p>
            <a:r>
              <a:rPr lang="it-IT" sz="2000" dirty="0" smtClean="0">
                <a:solidFill>
                  <a:srgbClr val="99CC00"/>
                </a:solidFill>
                <a:latin typeface="Comic Sans MS" pitchFamily="66" charset="0"/>
              </a:rPr>
              <a:t>      </a:t>
            </a:r>
          </a:p>
          <a:p>
            <a:r>
              <a:rPr lang="it-IT" sz="6000" dirty="0" smtClean="0">
                <a:solidFill>
                  <a:srgbClr val="99CC00"/>
                </a:solidFill>
                <a:latin typeface="Symbol" pitchFamily="18" charset="2"/>
              </a:rPr>
              <a:t>    p</a:t>
            </a:r>
            <a:r>
              <a:rPr lang="it-IT" sz="4000" dirty="0" smtClean="0">
                <a:solidFill>
                  <a:srgbClr val="99CC00"/>
                </a:solidFill>
                <a:latin typeface="Symbol" pitchFamily="18" charset="2"/>
              </a:rPr>
              <a:t> </a:t>
            </a:r>
            <a:r>
              <a:rPr lang="it-IT" sz="4400" dirty="0" smtClean="0">
                <a:solidFill>
                  <a:srgbClr val="99CC00"/>
                </a:solidFill>
                <a:latin typeface="Symbol" pitchFamily="18" charset="2"/>
              </a:rPr>
              <a:t>= 3,125  </a:t>
            </a:r>
            <a:r>
              <a:rPr lang="it-IT" sz="4400" dirty="0" smtClean="0">
                <a:latin typeface="Comic Sans MS" pitchFamily="66" charset="0"/>
              </a:rPr>
              <a:t> </a:t>
            </a:r>
            <a:endParaRPr lang="it-IT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188640"/>
            <a:ext cx="878497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Altre tracce di</a:t>
            </a:r>
            <a:endParaRPr lang="it-IT" sz="20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 </a:t>
            </a:r>
          </a:p>
          <a:p>
            <a:r>
              <a:rPr lang="it-IT" sz="4000" dirty="0" smtClean="0">
                <a:solidFill>
                  <a:srgbClr val="99CC00"/>
                </a:solidFill>
                <a:latin typeface="Comic Sans MS" pitchFamily="66" charset="0"/>
              </a:rPr>
              <a:t>      pi greco </a:t>
            </a:r>
            <a:endParaRPr lang="it-IT" sz="4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si trovano nel       </a:t>
            </a:r>
          </a:p>
          <a:p>
            <a:endParaRPr lang="it-IT" sz="2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Papiro di </a:t>
            </a:r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</a:rPr>
              <a:t>Rhind</a:t>
            </a:r>
            <a:endParaRPr lang="it-IT" sz="4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   </a:t>
            </a:r>
            <a:r>
              <a:rPr lang="it-IT" sz="4000" dirty="0" smtClean="0">
                <a:latin typeface="Comic Sans MS" pitchFamily="66" charset="0"/>
              </a:rPr>
              <a:t>(1650 a.C.) </a:t>
            </a:r>
          </a:p>
          <a:p>
            <a:endParaRPr lang="it-IT" sz="4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Gli 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Egiziani</a:t>
            </a:r>
            <a:r>
              <a:rPr lang="it-IT" sz="4000" dirty="0" smtClean="0">
                <a:latin typeface="Comic Sans MS" pitchFamily="66" charset="0"/>
              </a:rPr>
              <a:t> consideravano il valore </a:t>
            </a:r>
            <a:r>
              <a:rPr lang="it-IT" sz="4000" b="1" dirty="0" smtClean="0">
                <a:solidFill>
                  <a:srgbClr val="99CC00"/>
                </a:solidFill>
                <a:latin typeface="Symbol" pitchFamily="18" charset="2"/>
              </a:rPr>
              <a:t>p </a:t>
            </a:r>
            <a:r>
              <a:rPr lang="it-IT" sz="4000" dirty="0" smtClean="0">
                <a:latin typeface="Comic Sans MS" pitchFamily="66" charset="0"/>
              </a:rPr>
              <a:t>corrispondente a  256/81  pari a circa   3,1605</a:t>
            </a:r>
            <a:endParaRPr lang="it-IT" sz="4000" dirty="0" smtClean="0">
              <a:solidFill>
                <a:srgbClr val="99CC00"/>
              </a:solidFill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     </a:t>
            </a:r>
            <a:endParaRPr lang="it-IT" sz="4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2958058" cy="346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1196752"/>
            <a:ext cx="8352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Anche gli 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Ebrei 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conoscevano il rapporto tra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la lunghezza della  circonferenza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e il suo diametro </a:t>
            </a:r>
          </a:p>
          <a:p>
            <a:r>
              <a:rPr lang="it-IT" sz="4000" dirty="0" smtClean="0">
                <a:latin typeface="Comic Sans MS" pitchFamily="66" charset="0"/>
              </a:rPr>
              <a:t> </a:t>
            </a:r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Lo consideravano pari a </a:t>
            </a:r>
            <a:r>
              <a:rPr lang="it-IT" sz="4000" dirty="0" smtClean="0">
                <a:solidFill>
                  <a:srgbClr val="99CC00"/>
                </a:solidFill>
                <a:latin typeface="Comic Sans MS" pitchFamily="66" charset="0"/>
              </a:rPr>
              <a:t>3</a:t>
            </a:r>
            <a:endParaRPr lang="it-IT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465713" cy="30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932040" y="1556792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itchFamily="66" charset="0"/>
              </a:rPr>
              <a:t>Si legge nella</a:t>
            </a:r>
            <a:endParaRPr lang="it-IT" sz="2000" dirty="0" smtClean="0">
              <a:latin typeface="Comic Sans MS" pitchFamily="66" charset="0"/>
            </a:endParaRPr>
          </a:p>
          <a:p>
            <a:pPr algn="ctr"/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 </a:t>
            </a:r>
            <a:r>
              <a:rPr lang="it-IT" sz="2000" dirty="0" smtClean="0">
                <a:latin typeface="Comic Sans MS" pitchFamily="66" charset="0"/>
              </a:rPr>
              <a:t>    </a:t>
            </a:r>
            <a:r>
              <a:rPr lang="it-IT" sz="4000" dirty="0" smtClean="0">
                <a:latin typeface="Comic Sans MS" pitchFamily="66" charset="0"/>
              </a:rPr>
              <a:t>Bibbia</a:t>
            </a:r>
            <a:endParaRPr lang="it-IT" sz="4000" dirty="0"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3811012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Informal Roman" pitchFamily="66" charset="0"/>
              </a:rPr>
              <a:t>“ </a:t>
            </a:r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Fece il Mare, un bacino di metallo fuso di dieci cubiti da un orlo all’altro, perfettamente rotondo; la sua altezza era di cinque cubiti e una corda di trenta cubiti lo poteva cingere intorno”</a:t>
            </a:r>
          </a:p>
          <a:p>
            <a:pPr algn="r"/>
            <a:r>
              <a:rPr lang="it-IT" sz="3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Antico Testamento, I Re, 7:23</a:t>
            </a:r>
          </a:p>
          <a:p>
            <a:pPr algn="r"/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Datazione: circa 550 a.C</a:t>
            </a: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sz="4000" dirty="0" smtClean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700808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itchFamily="66" charset="0"/>
              </a:rPr>
              <a:t>Nel quarto secolo a.C. i 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Greci </a:t>
            </a:r>
          </a:p>
          <a:p>
            <a:pPr algn="ctr"/>
            <a:endParaRPr lang="it-IT" sz="2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cominciano a studiare il cerchio</a:t>
            </a:r>
          </a:p>
          <a:p>
            <a:pPr algn="ctr"/>
            <a:endParaRPr lang="it-IT" sz="2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4000" dirty="0" smtClean="0">
                <a:latin typeface="Comic Sans MS" pitchFamily="66" charset="0"/>
              </a:rPr>
              <a:t>per trovare un rapporto definitivo</a:t>
            </a:r>
          </a:p>
          <a:p>
            <a:pPr algn="ctr"/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 fra un cerchio e un quadrato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50" y="1556792"/>
            <a:ext cx="34099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79512" y="620688"/>
            <a:ext cx="691276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rgbClr val="99CC00"/>
                </a:solidFill>
                <a:latin typeface="Comic Sans MS" pitchFamily="66" charset="0"/>
              </a:rPr>
              <a:t>IL PI GRECO E’</a:t>
            </a:r>
          </a:p>
          <a:p>
            <a:endParaRPr lang="it-IT" b="1" dirty="0" smtClean="0">
              <a:solidFill>
                <a:srgbClr val="99CC00"/>
              </a:solidFill>
              <a:latin typeface="Comic Sans MS" pitchFamily="66" charset="0"/>
            </a:endParaRPr>
          </a:p>
          <a:p>
            <a:r>
              <a:rPr lang="it-IT" sz="4000" b="1" dirty="0" smtClean="0">
                <a:latin typeface="Comic Sans MS" pitchFamily="66" charset="0"/>
              </a:rPr>
              <a:t> - una costante</a:t>
            </a:r>
          </a:p>
          <a:p>
            <a:r>
              <a:rPr lang="it-IT" sz="4000" b="1" dirty="0">
                <a:latin typeface="Comic Sans MS" pitchFamily="66" charset="0"/>
              </a:rPr>
              <a:t> </a:t>
            </a:r>
            <a:r>
              <a:rPr lang="it-IT" sz="4000" b="1" dirty="0" smtClean="0">
                <a:latin typeface="Comic Sans MS" pitchFamily="66" charset="0"/>
              </a:rPr>
              <a:t>  matematica </a:t>
            </a:r>
            <a:endParaRPr lang="it-IT" sz="2000" b="1" dirty="0" smtClean="0">
              <a:latin typeface="Comic Sans MS" pitchFamily="66" charset="0"/>
            </a:endParaRPr>
          </a:p>
          <a:p>
            <a:endParaRPr lang="it-IT" sz="2000" b="1" dirty="0" smtClean="0">
              <a:latin typeface="Comic Sans MS" pitchFamily="66" charset="0"/>
            </a:endParaRPr>
          </a:p>
          <a:p>
            <a:r>
              <a:rPr lang="it-IT" sz="4000" b="1" dirty="0" smtClean="0">
                <a:latin typeface="Comic Sans MS" pitchFamily="66" charset="0"/>
              </a:rPr>
              <a:t>- un numero </a:t>
            </a:r>
          </a:p>
          <a:p>
            <a:r>
              <a:rPr lang="it-IT" sz="4000" b="1" dirty="0">
                <a:latin typeface="Comic Sans MS" pitchFamily="66" charset="0"/>
              </a:rPr>
              <a:t> </a:t>
            </a:r>
            <a:r>
              <a:rPr lang="it-IT" sz="4000" b="1" dirty="0" smtClean="0">
                <a:latin typeface="Comic Sans MS" pitchFamily="66" charset="0"/>
              </a:rPr>
              <a:t>  irrazionale</a:t>
            </a:r>
          </a:p>
          <a:p>
            <a:r>
              <a:rPr lang="it-IT" sz="4000" b="1" dirty="0">
                <a:latin typeface="Comic Sans MS" pitchFamily="66" charset="0"/>
              </a:rPr>
              <a:t> </a:t>
            </a:r>
            <a:endParaRPr lang="it-IT" sz="2000" b="1" dirty="0" smtClean="0">
              <a:latin typeface="Comic Sans MS" pitchFamily="66" charset="0"/>
            </a:endParaRPr>
          </a:p>
          <a:p>
            <a:r>
              <a:rPr lang="it-IT" sz="4000" b="1" dirty="0" smtClean="0">
                <a:latin typeface="Comic Sans MS" pitchFamily="66" charset="0"/>
              </a:rPr>
              <a:t>- un numero trascendente</a:t>
            </a:r>
            <a:endParaRPr lang="it-IT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620688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itchFamily="66" charset="0"/>
              </a:rPr>
              <a:t>Iniziano i tentativi per risolvere</a:t>
            </a:r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 uno dei più antichi problemi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2924944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itchFamily="66" charset="0"/>
              </a:rPr>
              <a:t>LA QUADRATURA</a:t>
            </a:r>
            <a:r>
              <a:rPr lang="it-IT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it-IT" sz="4000" dirty="0" smtClean="0">
                <a:latin typeface="Comic Sans MS" pitchFamily="66" charset="0"/>
              </a:rPr>
              <a:t>DEL CERCHIO</a:t>
            </a:r>
            <a:endParaRPr lang="it-IT" sz="40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4864"/>
            <a:ext cx="26451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51520" y="522920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itchFamily="66" charset="0"/>
              </a:rPr>
              <a:t>Costruire un quadrato con la stessa area del cerchio</a:t>
            </a:r>
            <a:endParaRPr lang="it-IT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908720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itchFamily="66" charset="0"/>
              </a:rPr>
              <a:t>Il primo fu 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Anassagora </a:t>
            </a:r>
            <a:r>
              <a:rPr lang="it-IT" sz="4000" dirty="0" smtClean="0">
                <a:latin typeface="Comic Sans MS" pitchFamily="66" charset="0"/>
              </a:rPr>
              <a:t>di </a:t>
            </a:r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</a:rPr>
              <a:t>Clazomene</a:t>
            </a:r>
            <a:r>
              <a:rPr lang="it-IT" sz="4000" dirty="0" smtClean="0">
                <a:latin typeface="Comic Sans MS" pitchFamily="66" charset="0"/>
              </a:rPr>
              <a:t>  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(500 - 428 a.C.)</a:t>
            </a:r>
          </a:p>
          <a:p>
            <a:pPr algn="ctr"/>
            <a:endParaRPr lang="it-IT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  <a:cs typeface="Times New Roman" pitchFamily="18" charset="0"/>
              </a:rPr>
              <a:t>Poco tempo dopo 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Antifone</a:t>
            </a:r>
            <a:r>
              <a:rPr lang="it-IT" sz="4000" dirty="0" smtClean="0">
                <a:latin typeface="Comic Sans MS" pitchFamily="66" charset="0"/>
                <a:cs typeface="Times New Roman" pitchFamily="18" charset="0"/>
              </a:rPr>
              <a:t> e </a:t>
            </a:r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Brisone</a:t>
            </a:r>
            <a:r>
              <a:rPr lang="it-IT" sz="4000" dirty="0" smtClean="0">
                <a:latin typeface="Comic Sans MS" pitchFamily="66" charset="0"/>
                <a:cs typeface="Times New Roman" pitchFamily="18" charset="0"/>
              </a:rPr>
              <a:t> di </a:t>
            </a:r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Eraclea</a:t>
            </a:r>
            <a:r>
              <a:rPr lang="it-IT" sz="4000" dirty="0" smtClean="0">
                <a:latin typeface="Comic Sans MS" pitchFamily="66" charset="0"/>
                <a:cs typeface="Times New Roman" pitchFamily="18" charset="0"/>
              </a:rPr>
              <a:t>, contemporanei di Socrate 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(469 - 399 a.C.) </a:t>
            </a:r>
            <a:r>
              <a:rPr lang="it-IT" sz="4000" dirty="0" smtClean="0">
                <a:latin typeface="Comic Sans MS" pitchFamily="66" charset="0"/>
                <a:cs typeface="Times New Roman" pitchFamily="18" charset="0"/>
              </a:rPr>
              <a:t>tentarono di trovare l’area del cerchio usando una brillante nuova idea:</a:t>
            </a:r>
            <a:endParaRPr lang="it-IT" sz="40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IL PRINCIPIO </a:t>
            </a:r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</a:rPr>
              <a:t>DI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ESAUSTIONE</a:t>
            </a:r>
            <a:endParaRPr lang="it-IT" sz="4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052736"/>
            <a:ext cx="8964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Se si prende un esagono e si raddoppiano i suoi lati trasformandolo in un</a:t>
            </a:r>
          </a:p>
          <a:p>
            <a:r>
              <a:rPr lang="it-IT" sz="4000" dirty="0" smtClean="0">
                <a:latin typeface="Comic Sans MS" pitchFamily="66" charset="0"/>
              </a:rPr>
              <a:t>decagono, e poi li si</a:t>
            </a:r>
          </a:p>
          <a:p>
            <a:r>
              <a:rPr lang="it-IT" sz="4000" dirty="0" smtClean="0">
                <a:latin typeface="Comic Sans MS" pitchFamily="66" charset="0"/>
              </a:rPr>
              <a:t>raddoppia ancora, e</a:t>
            </a:r>
          </a:p>
          <a:p>
            <a:r>
              <a:rPr lang="it-IT" sz="4000" dirty="0" smtClean="0">
                <a:latin typeface="Comic Sans MS" pitchFamily="66" charset="0"/>
              </a:rPr>
              <a:t>ancora, prima o poi si</a:t>
            </a:r>
          </a:p>
          <a:p>
            <a:r>
              <a:rPr lang="it-IT" sz="4000" dirty="0" smtClean="0">
                <a:latin typeface="Comic Sans MS" pitchFamily="66" charset="0"/>
              </a:rPr>
              <a:t>avrà un poligono con un numero di lati tanto grandi da essersi trasformato in un cerchio</a:t>
            </a:r>
            <a:endParaRPr lang="it-IT" sz="4000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72816"/>
            <a:ext cx="2641819" cy="259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2936"/>
            <a:ext cx="3024336" cy="297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23528" y="620688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Antifone </a:t>
            </a:r>
            <a:r>
              <a:rPr lang="it-IT" sz="4000" dirty="0" smtClean="0">
                <a:latin typeface="Comic Sans MS" pitchFamily="66" charset="0"/>
              </a:rPr>
              <a:t>stimò l’area del cerchio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 calcolando l’area di successivi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 poligoni, dal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 numero di lati 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sempre maggiore,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 in esso inscritti</a:t>
            </a:r>
            <a:endParaRPr lang="it-IT" sz="40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60648"/>
            <a:ext cx="8676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</a:rPr>
              <a:t>Brisone</a:t>
            </a:r>
            <a:r>
              <a:rPr lang="it-IT" sz="4000" dirty="0" smtClean="0">
                <a:latin typeface="Comic Sans MS" pitchFamily="66" charset="0"/>
              </a:rPr>
              <a:t> calcolò le aree di due poligoni, uno inscritto e l’altro circoscritto ad un cerchio ed ipotizzò che l’area del cerchio dovesse essere compresa fra le aree dei due poligoni</a:t>
            </a:r>
            <a:endParaRPr lang="it-IT" sz="4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93096"/>
            <a:ext cx="713144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04664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Dopo circa due secoli, nel 225 a.C. 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Archimede di Siracusa </a:t>
            </a:r>
            <a:r>
              <a:rPr lang="it-IT" sz="4000" dirty="0" smtClean="0">
                <a:latin typeface="Comic Sans MS" pitchFamily="66" charset="0"/>
              </a:rPr>
              <a:t>si dedicò </a:t>
            </a:r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allo studio del cerchio.</a:t>
            </a:r>
          </a:p>
          <a:p>
            <a:endParaRPr lang="it-IT" sz="2000" dirty="0" smtClean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29000"/>
            <a:ext cx="3465703" cy="29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544" y="692696"/>
            <a:ext cx="81369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Nei suoi calcoli 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usò i metodi di </a:t>
            </a:r>
            <a:endParaRPr lang="it-IT" sz="2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endParaRPr lang="it-IT" sz="2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</a:rPr>
              <a:t>esaustione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di Antifone e </a:t>
            </a:r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</a:rPr>
              <a:t>Brisone</a:t>
            </a:r>
            <a:r>
              <a:rPr lang="it-IT" sz="4000" dirty="0" smtClean="0">
                <a:latin typeface="Comic Sans MS" pitchFamily="66" charset="0"/>
              </a:rPr>
              <a:t> 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applicati ai perimetri dei due </a:t>
            </a:r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Poligoni inscritti e circoscritti </a:t>
            </a:r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e trovò un’approssimazione </a:t>
            </a:r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alla circonferenza del cerchio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2618011" cy="303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995936" y="1124744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Si legge nel suo libro 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“Misura del cerchio”</a:t>
            </a:r>
            <a:endParaRPr lang="it-IT" sz="4000" dirty="0"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386104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i="1" dirty="0" smtClean="0">
                <a:latin typeface="Times New Roman" pitchFamily="18" charset="0"/>
                <a:cs typeface="Times New Roman" pitchFamily="18" charset="0"/>
              </a:rPr>
              <a:t>“La circonferenza di ogni cerchio è tripla del diametro, più una parte minore di un settimo del diametro e maggiore di dieci settantunesimi”</a:t>
            </a:r>
            <a:endParaRPr lang="it-IT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20688"/>
            <a:ext cx="8064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itchFamily="66" charset="0"/>
              </a:rPr>
              <a:t>Per 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Archimede </a:t>
            </a:r>
            <a:r>
              <a:rPr lang="it-IT" sz="4000" dirty="0" smtClean="0">
                <a:latin typeface="Comic Sans MS" pitchFamily="66" charset="0"/>
              </a:rPr>
              <a:t> </a:t>
            </a:r>
            <a:endParaRPr lang="it-IT" sz="2000" dirty="0" smtClean="0">
              <a:latin typeface="Comic Sans MS" pitchFamily="66" charset="0"/>
            </a:endParaRPr>
          </a:p>
          <a:p>
            <a:pPr algn="ctr"/>
            <a:endParaRPr lang="it-IT" sz="2000" dirty="0" smtClean="0">
              <a:solidFill>
                <a:srgbClr val="99CC00"/>
              </a:solidFill>
              <a:latin typeface="Comic Sans MS" pitchFamily="66" charset="0"/>
            </a:endParaRPr>
          </a:p>
          <a:p>
            <a:pPr algn="ctr"/>
            <a:r>
              <a:rPr lang="it-IT" sz="4000" dirty="0" smtClean="0">
                <a:solidFill>
                  <a:srgbClr val="99CC00"/>
                </a:solidFill>
                <a:latin typeface="Comic Sans MS" pitchFamily="66" charset="0"/>
              </a:rPr>
              <a:t>pi greco</a:t>
            </a:r>
            <a:r>
              <a:rPr lang="it-IT" sz="40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endParaRPr lang="it-IT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algn="ctr"/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è un valore compreso tra</a:t>
            </a:r>
          </a:p>
          <a:p>
            <a:pPr algn="ctr"/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223/71  e  22/7</a:t>
            </a:r>
          </a:p>
          <a:p>
            <a:pPr algn="ctr"/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La cui media vale</a:t>
            </a:r>
          </a:p>
          <a:p>
            <a:pPr algn="ctr"/>
            <a:endParaRPr lang="it-IT" sz="2000" dirty="0" smtClean="0">
              <a:solidFill>
                <a:srgbClr val="99CC00"/>
              </a:solidFill>
              <a:latin typeface="Comic Sans MS" pitchFamily="66" charset="0"/>
            </a:endParaRPr>
          </a:p>
          <a:p>
            <a:pPr algn="ctr"/>
            <a:r>
              <a:rPr lang="it-IT" sz="4000" dirty="0" smtClean="0">
                <a:solidFill>
                  <a:srgbClr val="99CC00"/>
                </a:solidFill>
                <a:latin typeface="Comic Sans MS" pitchFamily="66" charset="0"/>
              </a:rPr>
              <a:t>3,1419</a:t>
            </a:r>
            <a:r>
              <a:rPr lang="it-IT" sz="4000" dirty="0" smtClean="0">
                <a:latin typeface="Comic Sans MS" pitchFamily="66" charset="0"/>
              </a:rPr>
              <a:t> </a:t>
            </a:r>
            <a:endParaRPr lang="it-IT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72816"/>
            <a:ext cx="245787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1340768"/>
            <a:ext cx="576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Nel 1706 il matematico</a:t>
            </a:r>
          </a:p>
          <a:p>
            <a:pPr algn="ctr"/>
            <a:endParaRPr lang="it-IT" sz="2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William Jones</a:t>
            </a:r>
          </a:p>
          <a:p>
            <a:pPr algn="ctr"/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introduce per la prima</a:t>
            </a:r>
          </a:p>
          <a:p>
            <a:pPr algn="ctr"/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volta il simbolo</a:t>
            </a:r>
          </a:p>
          <a:p>
            <a:pPr algn="ctr"/>
            <a:r>
              <a:rPr lang="it-IT" sz="6000" dirty="0" smtClean="0">
                <a:solidFill>
                  <a:srgbClr val="99CC00"/>
                </a:solidFill>
                <a:latin typeface="Symbol" pitchFamily="18" charset="2"/>
              </a:rPr>
              <a:t>p</a:t>
            </a:r>
            <a:endParaRPr lang="it-IT" sz="6000" dirty="0">
              <a:solidFill>
                <a:srgbClr val="99CC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332656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0" dirty="0" smtClean="0">
                <a:solidFill>
                  <a:srgbClr val="66FF33"/>
                </a:solidFill>
                <a:latin typeface="Symbol" pitchFamily="18" charset="2"/>
              </a:rPr>
              <a:t>p  </a:t>
            </a:r>
            <a:r>
              <a:rPr lang="it-IT" sz="4000" dirty="0" smtClean="0">
                <a:latin typeface="Comic Sans MS" pitchFamily="66" charset="0"/>
              </a:rPr>
              <a:t>Interviene spesso in</a:t>
            </a:r>
          </a:p>
          <a:p>
            <a:r>
              <a:rPr lang="it-IT" sz="4000" dirty="0" smtClean="0">
                <a:latin typeface="Comic Sans MS" pitchFamily="66" charset="0"/>
              </a:rPr>
              <a:t>     matematica, fisica, statistica,</a:t>
            </a:r>
          </a:p>
          <a:p>
            <a:r>
              <a:rPr lang="it-IT" sz="4000" dirty="0" smtClean="0">
                <a:latin typeface="Comic Sans MS" pitchFamily="66" charset="0"/>
              </a:rPr>
              <a:t>     ingegneria, biologia, astronomia</a:t>
            </a:r>
          </a:p>
          <a:p>
            <a:r>
              <a:rPr lang="it-IT" sz="4000" dirty="0" smtClean="0">
                <a:latin typeface="Comic Sans MS" pitchFamily="66" charset="0"/>
              </a:rPr>
              <a:t>     e persino nelle arti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645024"/>
            <a:ext cx="5876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04664"/>
            <a:ext cx="86409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Nel 1761 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Johann Lambert </a:t>
            </a:r>
            <a:r>
              <a:rPr lang="it-IT" sz="4000" dirty="0" smtClean="0">
                <a:latin typeface="Comic Sans MS" pitchFamily="66" charset="0"/>
              </a:rPr>
              <a:t>dimostra</a:t>
            </a:r>
          </a:p>
          <a:p>
            <a:r>
              <a:rPr lang="it-IT" sz="4000" dirty="0" smtClean="0">
                <a:latin typeface="Comic Sans MS" pitchFamily="66" charset="0"/>
              </a:rPr>
              <a:t>che </a:t>
            </a:r>
            <a:r>
              <a:rPr lang="it-IT" sz="5400" dirty="0" smtClean="0">
                <a:solidFill>
                  <a:srgbClr val="99CC00"/>
                </a:solidFill>
                <a:latin typeface="Symbol" pitchFamily="18" charset="2"/>
              </a:rPr>
              <a:t>p</a:t>
            </a:r>
            <a:r>
              <a:rPr lang="it-IT" sz="4000" dirty="0" smtClean="0">
                <a:latin typeface="Comic Sans MS" pitchFamily="66" charset="0"/>
              </a:rPr>
              <a:t> è un numero </a:t>
            </a:r>
            <a:r>
              <a:rPr lang="it-IT" sz="4000" u="sng" dirty="0" smtClean="0">
                <a:latin typeface="Comic Sans MS" pitchFamily="66" charset="0"/>
              </a:rPr>
              <a:t>irrazionale</a:t>
            </a:r>
            <a:r>
              <a:rPr lang="it-IT" sz="4000" dirty="0" smtClean="0">
                <a:latin typeface="Comic Sans MS" pitchFamily="66" charset="0"/>
              </a:rPr>
              <a:t>, cioè</a:t>
            </a:r>
          </a:p>
          <a:p>
            <a:r>
              <a:rPr lang="it-IT" sz="4000" dirty="0" smtClean="0">
                <a:latin typeface="Comic Sans MS" pitchFamily="66" charset="0"/>
              </a:rPr>
              <a:t>non può essere scritto come</a:t>
            </a:r>
          </a:p>
          <a:p>
            <a:r>
              <a:rPr lang="it-IT" sz="4000" dirty="0" smtClean="0">
                <a:latin typeface="Comic Sans MS" pitchFamily="66" charset="0"/>
              </a:rPr>
              <a:t>quoziente di due interi;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                      le sue cifre decimali</a:t>
            </a:r>
          </a:p>
          <a:p>
            <a:r>
              <a:rPr lang="it-IT" sz="4000" dirty="0" smtClean="0">
                <a:latin typeface="Comic Sans MS" pitchFamily="66" charset="0"/>
              </a:rPr>
              <a:t>                      sono infinite e non </a:t>
            </a:r>
          </a:p>
          <a:p>
            <a:r>
              <a:rPr lang="it-IT" sz="4000" dirty="0" smtClean="0">
                <a:latin typeface="Comic Sans MS" pitchFamily="66" charset="0"/>
              </a:rPr>
              <a:t>                      presentano una</a:t>
            </a:r>
          </a:p>
          <a:p>
            <a:r>
              <a:rPr lang="it-IT" sz="4000" dirty="0" smtClean="0">
                <a:latin typeface="Comic Sans MS" pitchFamily="66" charset="0"/>
              </a:rPr>
              <a:t>                      regolarità definibile   </a:t>
            </a:r>
            <a:endParaRPr lang="it-IT" sz="4000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2376264" cy="287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20688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Nel 1882 il matematico tedesco</a:t>
            </a:r>
          </a:p>
          <a:p>
            <a:pPr algn="ctr"/>
            <a:endParaRPr lang="it-IT" sz="2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Ferdinand von </a:t>
            </a:r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</a:rPr>
              <a:t>Lindemann</a:t>
            </a:r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dimostra che  </a:t>
            </a:r>
            <a:r>
              <a:rPr lang="it-IT" sz="6000" dirty="0" smtClean="0">
                <a:solidFill>
                  <a:srgbClr val="99CC00"/>
                </a:solidFill>
                <a:latin typeface="Symbol" pitchFamily="18" charset="2"/>
              </a:rPr>
              <a:t>p</a:t>
            </a:r>
            <a:r>
              <a:rPr lang="it-IT" sz="4000" dirty="0" smtClean="0">
                <a:latin typeface="Comic Sans MS" pitchFamily="66" charset="0"/>
              </a:rPr>
              <a:t>  è </a:t>
            </a:r>
            <a:r>
              <a:rPr lang="it-IT" sz="4000" u="sng" dirty="0" smtClean="0">
                <a:latin typeface="Comic Sans MS" pitchFamily="66" charset="0"/>
              </a:rPr>
              <a:t>trascendente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cioè non può essere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soluzione di una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equazione algebrica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429000"/>
            <a:ext cx="2232248" cy="269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76470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itchFamily="66" charset="0"/>
              </a:rPr>
              <a:t>Da questa dimostrazione consegue l’impossibilità della </a:t>
            </a:r>
          </a:p>
          <a:p>
            <a:pPr algn="ctr"/>
            <a:r>
              <a:rPr lang="it-IT" sz="4000" dirty="0" smtClean="0">
                <a:latin typeface="Comic Sans MS" pitchFamily="66" charset="0"/>
              </a:rPr>
              <a:t>“quadratura del cerchio”</a:t>
            </a:r>
            <a:endParaRPr lang="it-IT" sz="4000" dirty="0"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335699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itchFamily="66" charset="0"/>
              </a:rPr>
              <a:t>Afferma </a:t>
            </a:r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</a:rPr>
              <a:t>Lindemann</a:t>
            </a:r>
            <a:r>
              <a:rPr lang="it-IT" sz="4000" dirty="0" smtClean="0">
                <a:latin typeface="Comic Sans MS" pitchFamily="66" charset="0"/>
              </a:rPr>
              <a:t>:</a:t>
            </a:r>
          </a:p>
          <a:p>
            <a:endParaRPr lang="it-IT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4400" i="1" dirty="0" smtClean="0">
                <a:latin typeface="Comic Sans MS" pitchFamily="66" charset="0"/>
                <a:cs typeface="Times New Roman" pitchFamily="18" charset="0"/>
              </a:rPr>
              <a:t>“Rassegnatevi! Il cerchio non si può quadrare” </a:t>
            </a:r>
            <a:endParaRPr lang="it-IT" sz="4400" i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3568" y="980728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itchFamily="66" charset="0"/>
              </a:rPr>
              <a:t>Da questo momento iniziò lo</a:t>
            </a:r>
          </a:p>
          <a:p>
            <a:pPr algn="ctr"/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 studio – sfida </a:t>
            </a:r>
          </a:p>
          <a:p>
            <a:pPr algn="ctr"/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 per la ricerca del </a:t>
            </a:r>
          </a:p>
          <a:p>
            <a:pPr algn="ctr"/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maggior numero di cifre decimali </a:t>
            </a:r>
            <a:endParaRPr lang="it-IT" sz="2000" dirty="0" smtClean="0">
              <a:latin typeface="Comic Sans MS" pitchFamily="66" charset="0"/>
            </a:endParaRPr>
          </a:p>
          <a:p>
            <a:pPr algn="ctr"/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per   </a:t>
            </a:r>
            <a:r>
              <a:rPr lang="it-IT" sz="6000" dirty="0" smtClean="0">
                <a:solidFill>
                  <a:srgbClr val="99CC00"/>
                </a:solidFill>
                <a:latin typeface="Symbol" pitchFamily="18" charset="2"/>
              </a:rPr>
              <a:t>p</a:t>
            </a:r>
            <a:endParaRPr lang="it-IT" sz="4000" dirty="0" smtClean="0">
              <a:solidFill>
                <a:srgbClr val="99CC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548680"/>
            <a:ext cx="87129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         Nel 1945  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D.F. Ferguson</a:t>
            </a:r>
            <a:r>
              <a:rPr lang="it-IT" sz="4000" dirty="0" smtClean="0">
                <a:latin typeface="Comic Sans MS" pitchFamily="66" charset="0"/>
              </a:rPr>
              <a:t>              </a:t>
            </a:r>
            <a:r>
              <a:rPr lang="it-IT" sz="2000" dirty="0" smtClean="0">
                <a:latin typeface="Comic Sans MS" pitchFamily="66" charset="0"/>
              </a:rPr>
              <a:t>                     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                                                     </a:t>
            </a:r>
            <a:r>
              <a:rPr lang="it-IT" sz="4000" dirty="0" smtClean="0">
                <a:latin typeface="Comic Sans MS" pitchFamily="66" charset="0"/>
              </a:rPr>
              <a:t>lavorando per                            </a:t>
            </a:r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                                                     </a:t>
            </a:r>
            <a:r>
              <a:rPr lang="it-IT" sz="4000" dirty="0" smtClean="0">
                <a:latin typeface="Comic Sans MS" pitchFamily="66" charset="0"/>
              </a:rPr>
              <a:t>un anno intero,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                                                     </a:t>
            </a:r>
            <a:r>
              <a:rPr lang="it-IT" sz="4000" dirty="0" smtClean="0">
                <a:latin typeface="Comic Sans MS" pitchFamily="66" charset="0"/>
              </a:rPr>
              <a:t>con carta e penna,</a:t>
            </a:r>
          </a:p>
          <a:p>
            <a:r>
              <a:rPr lang="it-IT" sz="2000" dirty="0" smtClean="0">
                <a:latin typeface="Comic Sans MS" pitchFamily="66" charset="0"/>
              </a:rPr>
              <a:t>                                      </a:t>
            </a:r>
          </a:p>
          <a:p>
            <a:r>
              <a:rPr lang="it-IT" sz="2000" dirty="0" smtClean="0">
                <a:latin typeface="Comic Sans MS" pitchFamily="66" charset="0"/>
              </a:rPr>
              <a:t>                                                      </a:t>
            </a:r>
            <a:r>
              <a:rPr lang="it-IT" sz="4000" dirty="0" smtClean="0">
                <a:latin typeface="Comic Sans MS" pitchFamily="66" charset="0"/>
              </a:rPr>
              <a:t>calcolò 530 cifre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                                                       </a:t>
            </a:r>
            <a:r>
              <a:rPr lang="it-IT" sz="4000" dirty="0" smtClean="0">
                <a:latin typeface="Comic Sans MS" pitchFamily="66" charset="0"/>
              </a:rPr>
              <a:t>di </a:t>
            </a:r>
            <a:r>
              <a:rPr lang="it-IT" sz="5400" dirty="0" smtClean="0">
                <a:solidFill>
                  <a:srgbClr val="99CC00"/>
                </a:solidFill>
                <a:latin typeface="Symbol" pitchFamily="18" charset="2"/>
              </a:rPr>
              <a:t>p</a:t>
            </a:r>
            <a:endParaRPr lang="it-IT" sz="4000" dirty="0" smtClean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92728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980728"/>
            <a:ext cx="68407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Con l’avvento dei computer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il calcolo delle cifre di </a:t>
            </a:r>
            <a:r>
              <a:rPr lang="it-IT" sz="4800" dirty="0" smtClean="0">
                <a:solidFill>
                  <a:srgbClr val="99CC00"/>
                </a:solidFill>
                <a:latin typeface="Symbol" pitchFamily="18" charset="2"/>
              </a:rPr>
              <a:t>p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divenne sempre 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più veloce </a:t>
            </a:r>
          </a:p>
          <a:p>
            <a:endParaRPr lang="it-IT" sz="40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89040"/>
            <a:ext cx="283531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908720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itchFamily="66" charset="0"/>
              </a:rPr>
              <a:t>Nel 1982 </a:t>
            </a:r>
          </a:p>
          <a:p>
            <a:pPr algn="ctr"/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</a:rPr>
              <a:t>Yoshiaki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</a:rPr>
              <a:t>Tamura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4000" dirty="0" smtClean="0">
                <a:latin typeface="Comic Sans MS" pitchFamily="66" charset="0"/>
              </a:rPr>
              <a:t>e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</a:rPr>
              <a:t>Yasumasa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</a:rPr>
              <a:t>Kanada</a:t>
            </a:r>
            <a:endParaRPr lang="it-IT" sz="4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trovarono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 </a:t>
            </a:r>
            <a:r>
              <a:rPr lang="it-IT" sz="4000" dirty="0" smtClean="0">
                <a:latin typeface="Comic Sans MS" pitchFamily="66" charset="0"/>
              </a:rPr>
              <a:t>8.388.608  cifre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endParaRPr lang="it-IT" sz="4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latin typeface="Comic Sans MS" pitchFamily="66" charset="0"/>
              </a:rPr>
              <a:t>In meno di 30 ore</a:t>
            </a:r>
            <a:endParaRPr lang="it-IT" sz="40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3456384" cy="227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933056"/>
            <a:ext cx="1882863" cy="24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1196752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itchFamily="66" charset="0"/>
              </a:rPr>
              <a:t>                     Il 2 agosto 2010</a:t>
            </a:r>
          </a:p>
          <a:p>
            <a:pPr algn="ctr"/>
            <a:endParaRPr lang="it-IT" sz="4000" dirty="0" smtClean="0">
              <a:latin typeface="Comic Sans MS" pitchFamily="66" charset="0"/>
            </a:endParaRPr>
          </a:p>
          <a:p>
            <a:pPr algn="ctr"/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                    </a:t>
            </a:r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</a:rPr>
              <a:t>Shigeru</a:t>
            </a:r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4000" dirty="0" err="1" smtClean="0">
                <a:solidFill>
                  <a:srgbClr val="FFC000"/>
                </a:solidFill>
                <a:latin typeface="Comic Sans MS" pitchFamily="66" charset="0"/>
              </a:rPr>
              <a:t>Kondo</a:t>
            </a:r>
            <a:endParaRPr lang="it-IT" sz="4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it-IT" sz="4000" dirty="0" smtClean="0">
                <a:latin typeface="Comic Sans MS" pitchFamily="66" charset="0"/>
              </a:rPr>
              <a:t>                   determina</a:t>
            </a:r>
          </a:p>
          <a:p>
            <a:pPr algn="ctr"/>
            <a:endParaRPr lang="it-IT" sz="4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5 miliardi di cifre in 90 giorni</a:t>
            </a:r>
            <a:endParaRPr lang="it-IT" sz="4000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62097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119675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rgbClr val="99CC00"/>
                </a:solidFill>
                <a:latin typeface="Comic Sans MS" pitchFamily="66" charset="0"/>
              </a:rPr>
              <a:t>Ma la sfida . . .</a:t>
            </a:r>
            <a:endParaRPr lang="it-IT" sz="6000" dirty="0">
              <a:solidFill>
                <a:srgbClr val="99CC00"/>
              </a:solidFill>
              <a:latin typeface="Comic Sans MS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23928" y="342900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rgbClr val="99CC00"/>
                </a:solidFill>
                <a:latin typeface="Comic Sans MS" pitchFamily="66" charset="0"/>
              </a:rPr>
              <a:t>continua !</a:t>
            </a:r>
            <a:endParaRPr lang="it-IT" sz="6000" dirty="0">
              <a:solidFill>
                <a:srgbClr val="99CC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2420888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3,14159 26535 89793 23846</a:t>
            </a:r>
          </a:p>
          <a:p>
            <a:endParaRPr lang="it-IT" sz="1600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26433 83279 50288 41971</a:t>
            </a:r>
          </a:p>
          <a:p>
            <a:endParaRPr lang="it-IT" sz="1600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69399 37510 58209 74944</a:t>
            </a:r>
          </a:p>
          <a:p>
            <a:endParaRPr lang="it-IT" sz="1600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59230 78164 06286 20899</a:t>
            </a:r>
          </a:p>
          <a:p>
            <a:endParaRPr lang="it-IT" sz="1600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 86280 34825 34211 7067…</a:t>
            </a:r>
            <a:endParaRPr lang="it-IT" sz="4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548680"/>
            <a:ext cx="79928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Le prime 100 cifre decimali di  </a:t>
            </a:r>
            <a:r>
              <a:rPr lang="it-IT" sz="5400" b="1" dirty="0" smtClean="0">
                <a:solidFill>
                  <a:srgbClr val="66FF33"/>
                </a:solidFill>
                <a:latin typeface="Symbol" pitchFamily="18" charset="2"/>
              </a:rPr>
              <a:t>p</a:t>
            </a:r>
            <a:r>
              <a:rPr lang="it-IT" sz="4000" dirty="0" smtClean="0">
                <a:latin typeface="Comic Sans MS" pitchFamily="66" charset="0"/>
              </a:rPr>
              <a:t> </a:t>
            </a:r>
          </a:p>
          <a:p>
            <a:r>
              <a:rPr lang="it-IT" sz="4000" dirty="0">
                <a:latin typeface="Comic Sans MS" pitchFamily="66" charset="0"/>
              </a:rPr>
              <a:t>s</a:t>
            </a:r>
            <a:r>
              <a:rPr lang="it-IT" sz="4000" dirty="0" smtClean="0">
                <a:latin typeface="Comic Sans MS" pitchFamily="66" charset="0"/>
              </a:rPr>
              <a:t>ono:  </a:t>
            </a:r>
            <a:endParaRPr lang="it-IT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908720"/>
            <a:ext cx="8388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latin typeface="Comic Sans MS" pitchFamily="66" charset="0"/>
              </a:rPr>
              <a:t>Il simbolo  </a:t>
            </a:r>
            <a:r>
              <a:rPr lang="it-IT" sz="6000" dirty="0" smtClean="0">
                <a:solidFill>
                  <a:srgbClr val="66FF33"/>
                </a:solidFill>
                <a:latin typeface="Symbol" pitchFamily="18" charset="2"/>
              </a:rPr>
              <a:t>p </a:t>
            </a:r>
            <a:r>
              <a:rPr lang="it-IT" sz="4000" dirty="0" smtClean="0">
                <a:solidFill>
                  <a:srgbClr val="66FF33"/>
                </a:solidFill>
                <a:latin typeface="Symbol" pitchFamily="18" charset="2"/>
              </a:rPr>
              <a:t> </a:t>
            </a:r>
            <a:r>
              <a:rPr lang="it-IT" sz="4000" b="1" dirty="0" smtClean="0">
                <a:latin typeface="Comic Sans MS" pitchFamily="66" charset="0"/>
              </a:rPr>
              <a:t>è stato introdotto </a:t>
            </a:r>
          </a:p>
          <a:p>
            <a:r>
              <a:rPr lang="it-IT" sz="4000" b="1" dirty="0">
                <a:latin typeface="Comic Sans MS" pitchFamily="66" charset="0"/>
              </a:rPr>
              <a:t>n</a:t>
            </a:r>
            <a:r>
              <a:rPr lang="it-IT" sz="4000" b="1" dirty="0" smtClean="0">
                <a:latin typeface="Comic Sans MS" pitchFamily="66" charset="0"/>
              </a:rPr>
              <a:t>el 1706 dal matematico gallese</a:t>
            </a:r>
          </a:p>
          <a:p>
            <a:r>
              <a:rPr lang="it-IT" sz="4000" b="1" dirty="0" smtClean="0">
                <a:latin typeface="Comic Sans MS" pitchFamily="66" charset="0"/>
              </a:rPr>
              <a:t>William Jones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4005064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rgbClr val="66FF33"/>
                </a:solidFill>
                <a:latin typeface="Symbol" pitchFamily="18" charset="2"/>
              </a:rPr>
              <a:t>p  </a:t>
            </a:r>
            <a:r>
              <a:rPr lang="it-IT" sz="4000" b="1" dirty="0" smtClean="0">
                <a:latin typeface="Comic Sans MS" pitchFamily="66" charset="0"/>
              </a:rPr>
              <a:t>corrisponde alla lettera</a:t>
            </a:r>
          </a:p>
          <a:p>
            <a:r>
              <a:rPr lang="it-IT" sz="4000" b="1" dirty="0" smtClean="0">
                <a:latin typeface="Comic Sans MS" pitchFamily="66" charset="0"/>
              </a:rPr>
              <a:t>    greca iniziale di Pitagora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842312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323528" y="54868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FORMULE CHE RIGUARDANO  </a:t>
            </a:r>
            <a:r>
              <a:rPr lang="it-IT" sz="6000" b="1" dirty="0" smtClean="0">
                <a:solidFill>
                  <a:srgbClr val="66FF33"/>
                </a:solidFill>
                <a:latin typeface="Symbol" pitchFamily="18" charset="2"/>
              </a:rPr>
              <a:t>p</a:t>
            </a:r>
            <a:endParaRPr lang="it-IT" sz="60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C000"/>
                </a:solidFill>
                <a:latin typeface="Comic Sans MS" pitchFamily="66" charset="0"/>
              </a:rPr>
              <a:t>FORMULE CHE RIGUARDANO  </a:t>
            </a:r>
            <a:r>
              <a:rPr lang="it-IT" sz="6000" b="1" dirty="0" smtClean="0">
                <a:solidFill>
                  <a:srgbClr val="66FF33"/>
                </a:solidFill>
                <a:latin typeface="Symbol" pitchFamily="18" charset="2"/>
              </a:rPr>
              <a:t>p</a:t>
            </a:r>
            <a:endParaRPr lang="it-IT" sz="6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056784" cy="24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6984808" cy="272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4730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89240"/>
            <a:ext cx="8611956" cy="84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76470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cs typeface="Aparajita" pitchFamily="34" charset="0"/>
              </a:rPr>
              <a:t>Sitografia</a:t>
            </a:r>
            <a:endParaRPr lang="it-IT" sz="2400" dirty="0" smtClean="0">
              <a:cs typeface="Aparajita" pitchFamily="34" charset="0"/>
            </a:endParaRPr>
          </a:p>
          <a:p>
            <a:endParaRPr lang="it-IT" sz="2000" dirty="0" smtClean="0">
              <a:cs typeface="Aparajita" pitchFamily="34" charset="0"/>
            </a:endParaRPr>
          </a:p>
          <a:p>
            <a:r>
              <a:rPr lang="it-IT" sz="2000" dirty="0" smtClean="0">
                <a:cs typeface="Aparajita" pitchFamily="34" charset="0"/>
              </a:rPr>
              <a:t>http://it.wikipedia.org/wiki/Pi_preco </a:t>
            </a:r>
          </a:p>
          <a:p>
            <a:r>
              <a:rPr lang="it-IT" sz="2000" dirty="0" smtClean="0">
                <a:cs typeface="Aparajita" pitchFamily="34" charset="0"/>
              </a:rPr>
              <a:t> http://areeweb.polito.it/didattica/polymat/htlmS/argoment/APPUNTI/TESTI/Apr_03/pi-day.htm  </a:t>
            </a:r>
          </a:p>
          <a:p>
            <a:endParaRPr lang="it-IT" sz="2000" dirty="0" smtClean="0">
              <a:cs typeface="Aparajita" pitchFamily="34" charset="0"/>
            </a:endParaRPr>
          </a:p>
          <a:p>
            <a:r>
              <a:rPr lang="it-IT" sz="2000" dirty="0" smtClean="0">
                <a:cs typeface="Aparajita" pitchFamily="34" charset="0"/>
              </a:rPr>
              <a:t> http://leggereper.wordpress.com/2013/04/16/pi-greco-un-numero-affascinante/</a:t>
            </a:r>
          </a:p>
          <a:p>
            <a:endParaRPr lang="it-IT" sz="2000" dirty="0" smtClean="0">
              <a:cs typeface="Aparajita" pitchFamily="34" charset="0"/>
            </a:endParaRPr>
          </a:p>
          <a:p>
            <a:r>
              <a:rPr lang="it-IT" sz="2000" dirty="0" err="1" smtClean="0">
                <a:cs typeface="Aparajita" pitchFamily="34" charset="0"/>
              </a:rPr>
              <a:t>htpp</a:t>
            </a:r>
            <a:r>
              <a:rPr lang="it-IT" sz="2000" dirty="0" smtClean="0">
                <a:cs typeface="Aparajita" pitchFamily="34" charset="0"/>
              </a:rPr>
              <a:t>;://www.mateureka.it</a:t>
            </a:r>
          </a:p>
          <a:p>
            <a:r>
              <a:rPr lang="it-IT" sz="2000" dirty="0" smtClean="0">
                <a:cs typeface="Aparajita" pitchFamily="34" charset="0"/>
              </a:rPr>
              <a:t>   </a:t>
            </a:r>
          </a:p>
          <a:p>
            <a:r>
              <a:rPr lang="it-IT" sz="2000" dirty="0" smtClean="0">
                <a:cs typeface="Aparajita" pitchFamily="34" charset="0"/>
              </a:rPr>
              <a:t>http://www.levisoft.it/archivio2009/05/29/</a:t>
            </a:r>
            <a:r>
              <a:rPr lang="it-IT" sz="2000" dirty="0" err="1" smtClean="0">
                <a:cs typeface="Aparajita" pitchFamily="34" charset="0"/>
              </a:rPr>
              <a:t>il-misterioso-legame-tra-i-fiumi-e-il-pi-greco-raccontato-da</a:t>
            </a:r>
            <a:r>
              <a:rPr lang="it-IT" sz="2000" dirty="0" smtClean="0">
                <a:cs typeface="Aparajita" pitchFamily="34" charset="0"/>
              </a:rPr>
              <a:t> </a:t>
            </a:r>
            <a:r>
              <a:rPr lang="it-IT" sz="2000" dirty="0" err="1" smtClean="0">
                <a:cs typeface="Aparajita" pitchFamily="34" charset="0"/>
              </a:rPr>
              <a:t>-alessandro-baricco-e-simon-sing-e</a:t>
            </a:r>
            <a:r>
              <a:rPr lang="it-IT" sz="2000" dirty="0" smtClean="0">
                <a:cs typeface="Aparajita" pitchFamily="34" charset="0"/>
              </a:rPr>
              <a:t> </a:t>
            </a:r>
            <a:r>
              <a:rPr lang="it-IT" sz="2000" dirty="0" err="1" smtClean="0">
                <a:cs typeface="Aparajita" pitchFamily="34" charset="0"/>
              </a:rPr>
              <a:t>speculazione-sulla-soluzione-di-questo-enigma</a:t>
            </a:r>
            <a:r>
              <a:rPr lang="it-IT" sz="2000" dirty="0" smtClean="0">
                <a:cs typeface="Aparajita" pitchFamily="34" charset="0"/>
              </a:rPr>
              <a:t> </a:t>
            </a:r>
            <a:endParaRPr lang="it-IT" sz="2000" dirty="0"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2132856"/>
            <a:ext cx="83529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rgbClr val="66FF33"/>
                </a:solidFill>
                <a:latin typeface="Symbol" pitchFamily="18" charset="2"/>
              </a:rPr>
              <a:t>  p </a:t>
            </a:r>
            <a:r>
              <a:rPr lang="it-IT" sz="4000" dirty="0" smtClean="0">
                <a:solidFill>
                  <a:srgbClr val="66FF33"/>
                </a:solidFill>
                <a:latin typeface="Comic Sans MS" pitchFamily="66" charset="0"/>
              </a:rPr>
              <a:t>  </a:t>
            </a:r>
            <a:r>
              <a:rPr lang="it-IT" sz="4000" b="1" dirty="0" smtClean="0">
                <a:latin typeface="Comic Sans MS" pitchFamily="66" charset="0"/>
              </a:rPr>
              <a:t>come</a:t>
            </a:r>
            <a:r>
              <a:rPr lang="it-IT" sz="4000" dirty="0" smtClean="0">
                <a:latin typeface="Comic Sans MS" pitchFamily="66" charset="0"/>
              </a:rPr>
              <a:t> </a:t>
            </a:r>
            <a:r>
              <a:rPr lang="it-IT" sz="4000" b="1" dirty="0" smtClean="0">
                <a:latin typeface="Comic Sans MS" pitchFamily="66" charset="0"/>
              </a:rPr>
              <a:t>l’iniziale della parola    </a:t>
            </a:r>
            <a:endParaRPr lang="it-IT" sz="2000" b="1" dirty="0" smtClean="0">
              <a:latin typeface="Comic Sans MS" pitchFamily="66" charset="0"/>
            </a:endParaRPr>
          </a:p>
          <a:p>
            <a:pPr algn="ctr"/>
            <a:endParaRPr lang="it-IT" sz="2000" b="1" dirty="0" smtClean="0">
              <a:latin typeface="Comic Sans MS" pitchFamily="66" charset="0"/>
            </a:endParaRPr>
          </a:p>
          <a:p>
            <a:pPr algn="ctr"/>
            <a:r>
              <a:rPr lang="it-IT" sz="4000" b="1" dirty="0" smtClean="0">
                <a:latin typeface="Comic Sans MS" pitchFamily="66" charset="0"/>
              </a:rPr>
              <a:t>Greca</a:t>
            </a:r>
          </a:p>
          <a:p>
            <a:pPr algn="ctr"/>
            <a:r>
              <a:rPr lang="it-IT" sz="5400" dirty="0" smtClean="0">
                <a:latin typeface="Symbol" pitchFamily="18" charset="2"/>
              </a:rPr>
              <a:t>     </a:t>
            </a:r>
            <a:r>
              <a:rPr lang="it-IT" sz="5400" dirty="0" err="1" smtClean="0">
                <a:latin typeface="Symbol" pitchFamily="18" charset="2"/>
              </a:rPr>
              <a:t>perimetros</a:t>
            </a:r>
            <a:r>
              <a:rPr lang="it-IT" sz="4000" b="1" dirty="0" smtClean="0">
                <a:latin typeface="Comic Sans MS" pitchFamily="66" charset="0"/>
              </a:rPr>
              <a:t>  </a:t>
            </a:r>
            <a:r>
              <a:rPr lang="it-IT" sz="4000" dirty="0" smtClean="0">
                <a:latin typeface="Comic Sans MS" pitchFamily="66" charset="0"/>
              </a:rPr>
              <a:t>(perimetro)    </a:t>
            </a:r>
            <a:endParaRPr lang="it-IT" sz="6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19675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latin typeface="Comic Sans MS" pitchFamily="66" charset="0"/>
              </a:rPr>
              <a:t>Ed ancora</a:t>
            </a:r>
            <a:endParaRPr lang="it-IT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908720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66FF33"/>
                </a:solidFill>
                <a:latin typeface="Symbol" pitchFamily="18" charset="2"/>
              </a:rPr>
              <a:t>p</a:t>
            </a:r>
            <a:r>
              <a:rPr lang="it-IT" sz="4000" dirty="0" smtClean="0">
                <a:solidFill>
                  <a:srgbClr val="66FF33"/>
                </a:solidFill>
                <a:latin typeface="Symbol" pitchFamily="18" charset="2"/>
              </a:rPr>
              <a:t>   </a:t>
            </a:r>
            <a:r>
              <a:rPr lang="it-IT" sz="4000" dirty="0" smtClean="0">
                <a:latin typeface="Comic Sans MS" pitchFamily="66" charset="0"/>
              </a:rPr>
              <a:t>è conosciuto anche come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     - la costante di Archimede</a:t>
            </a:r>
          </a:p>
          <a:p>
            <a:endParaRPr lang="it-IT" sz="4000" dirty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     - la costante di </a:t>
            </a:r>
            <a:r>
              <a:rPr lang="it-IT" sz="4000" dirty="0" err="1" smtClean="0">
                <a:latin typeface="Comic Sans MS" pitchFamily="66" charset="0"/>
              </a:rPr>
              <a:t>Ludolph</a:t>
            </a:r>
            <a:endParaRPr lang="it-IT" sz="4000" dirty="0" smtClean="0">
              <a:latin typeface="Comic Sans MS" pitchFamily="66" charset="0"/>
            </a:endParaRPr>
          </a:p>
          <a:p>
            <a:r>
              <a:rPr lang="it-IT" sz="4000" dirty="0">
                <a:latin typeface="Comic Sans MS" pitchFamily="66" charset="0"/>
              </a:rPr>
              <a:t> </a:t>
            </a:r>
            <a:r>
              <a:rPr lang="it-IT" sz="4000" dirty="0" smtClean="0">
                <a:latin typeface="Comic Sans MS" pitchFamily="66" charset="0"/>
              </a:rPr>
              <a:t>      (o numero di </a:t>
            </a:r>
            <a:r>
              <a:rPr lang="it-IT" sz="4000" dirty="0" err="1" smtClean="0">
                <a:latin typeface="Comic Sans MS" pitchFamily="66" charset="0"/>
              </a:rPr>
              <a:t>Ludolph</a:t>
            </a:r>
            <a:r>
              <a:rPr lang="it-IT" sz="4000" dirty="0" smtClean="0">
                <a:latin typeface="Comic Sans MS" pitchFamily="66" charset="0"/>
              </a:rPr>
              <a:t>)</a:t>
            </a:r>
          </a:p>
          <a:p>
            <a:endParaRPr lang="it-IT" sz="4000" dirty="0">
              <a:latin typeface="Comic Sans MS" pitchFamily="66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7584" y="1412776"/>
            <a:ext cx="738215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DEFINIZIONE</a:t>
            </a:r>
          </a:p>
          <a:p>
            <a:pPr algn="ctr"/>
            <a:r>
              <a:rPr lang="it-IT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DI</a:t>
            </a:r>
            <a:endParaRPr lang="it-IT" sz="7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it-IT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PI GRECO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67544" y="1484784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rgbClr val="66FF33"/>
                </a:solidFill>
                <a:latin typeface="Symbol" pitchFamily="18" charset="2"/>
              </a:rPr>
              <a:t>p </a:t>
            </a:r>
            <a:r>
              <a:rPr lang="it-IT" sz="4000" dirty="0" smtClean="0">
                <a:latin typeface="Comic Sans MS" pitchFamily="66" charset="0"/>
              </a:rPr>
              <a:t>viene definito come il rapporto tra la misura della lunghezza della circonferenza e la misura della lunghezza del diametro di un cerchio</a:t>
            </a:r>
            <a:endParaRPr lang="it-IT" sz="6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62068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Nella geometria piana</a:t>
            </a:r>
            <a:endParaRPr lang="it-IT" sz="4000" dirty="0"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869161"/>
            <a:ext cx="2304256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1198488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itchFamily="66" charset="0"/>
              </a:rPr>
              <a:t>Il problema di determinare il </a:t>
            </a:r>
          </a:p>
          <a:p>
            <a:endParaRPr lang="it-IT" sz="4000" dirty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rapporto di una circonferenza e il</a:t>
            </a:r>
          </a:p>
          <a:p>
            <a:endParaRPr lang="it-IT" sz="4000" dirty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suo diametro è molto antico, ed è</a:t>
            </a:r>
          </a:p>
          <a:p>
            <a:endParaRPr lang="it-IT" sz="4000" dirty="0">
              <a:latin typeface="Comic Sans MS" pitchFamily="66" charset="0"/>
            </a:endParaRPr>
          </a:p>
          <a:p>
            <a:r>
              <a:rPr lang="it-IT" sz="4000" dirty="0" smtClean="0">
                <a:latin typeface="Comic Sans MS" pitchFamily="66" charset="0"/>
              </a:rPr>
              <a:t>nato da considerazioni pratich</a:t>
            </a:r>
            <a:r>
              <a:rPr lang="it-IT" sz="3600" dirty="0" smtClean="0">
                <a:latin typeface="Comic Sans MS" pitchFamily="66" charset="0"/>
              </a:rPr>
              <a:t>e</a:t>
            </a:r>
            <a:r>
              <a:rPr lang="it-IT" sz="3600" b="1" dirty="0" smtClean="0">
                <a:latin typeface="Comic Sans MS" pitchFamily="66" charset="0"/>
              </a:rPr>
              <a:t>.</a:t>
            </a:r>
          </a:p>
          <a:p>
            <a:endParaRPr lang="it-IT" sz="32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3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</TotalTime>
  <Words>968</Words>
  <Application>Microsoft Office PowerPoint</Application>
  <PresentationFormat>Presentazione su schermo (4:3)</PresentationFormat>
  <Paragraphs>275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Rosella</dc:creator>
  <cp:lastModifiedBy>Paola</cp:lastModifiedBy>
  <cp:revision>111</cp:revision>
  <dcterms:created xsi:type="dcterms:W3CDTF">2014-03-13T18:38:40Z</dcterms:created>
  <dcterms:modified xsi:type="dcterms:W3CDTF">2015-09-13T17:50:58Z</dcterms:modified>
</cp:coreProperties>
</file>