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89" r:id="rId5"/>
    <p:sldId id="288" r:id="rId6"/>
    <p:sldId id="296" r:id="rId7"/>
    <p:sldId id="290" r:id="rId8"/>
    <p:sldId id="291" r:id="rId9"/>
    <p:sldId id="292" r:id="rId10"/>
    <p:sldId id="274" r:id="rId11"/>
    <p:sldId id="263" r:id="rId12"/>
    <p:sldId id="276" r:id="rId13"/>
    <p:sldId id="277" r:id="rId14"/>
    <p:sldId id="278" r:id="rId15"/>
    <p:sldId id="279" r:id="rId16"/>
    <p:sldId id="283" r:id="rId17"/>
    <p:sldId id="282" r:id="rId18"/>
    <p:sldId id="280" r:id="rId19"/>
    <p:sldId id="284" r:id="rId20"/>
    <p:sldId id="285" r:id="rId21"/>
    <p:sldId id="281" r:id="rId22"/>
    <p:sldId id="297" r:id="rId23"/>
    <p:sldId id="295" r:id="rId24"/>
    <p:sldId id="293" r:id="rId25"/>
    <p:sldId id="294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>
        <p:scale>
          <a:sx n="70" d="100"/>
          <a:sy n="70" d="100"/>
        </p:scale>
        <p:origin x="-450" y="-948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/>
              <a:pPr/>
              <a:t>11/29/2011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/>
              <a:pPr/>
              <a:t>11/29/2011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giuseppe.micieli@istruzione.it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5400" b="0" i="0" dirty="0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Pannolino superassorbente</a:t>
            </a:r>
            <a:endParaRPr lang="it-IT" sz="54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Il segreto dei pannolini monouso</a:t>
            </a:r>
            <a:endParaRPr lang="it-IT" b="0" i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1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2590800"/>
            <a:ext cx="3810000" cy="1981200"/>
          </a:xfrm>
        </p:spPr>
        <p:txBody>
          <a:bodyPr>
            <a:normAutofit/>
          </a:bodyPr>
          <a:lstStyle/>
          <a:p>
            <a:pPr lvl="0"/>
            <a:r>
              <a:rPr lang="it-IT" sz="2400" dirty="0" smtClean="0"/>
              <a:t>Tagliare con le forbici il rivestimento interno di polipropilene</a:t>
            </a:r>
          </a:p>
          <a:p>
            <a:endParaRPr lang="en-US" dirty="0"/>
          </a:p>
        </p:txBody>
      </p:sp>
      <p:pic>
        <p:nvPicPr>
          <p:cNvPr id="3074" name="Picture 2" descr="C:\Users\Cristina\Desktop\pannolino\DSC_5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13" y="2034646"/>
            <a:ext cx="5668962" cy="3779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1524000"/>
            <a:ext cx="4114800" cy="4800600"/>
          </a:xfrm>
        </p:spPr>
        <p:txBody>
          <a:bodyPr>
            <a:noAutofit/>
          </a:bodyPr>
          <a:lstStyle/>
          <a:p>
            <a:pPr lvl="0"/>
            <a:r>
              <a:rPr lang="it-IT" sz="2400" dirty="0" smtClean="0"/>
              <a:t>Estrarre il contenuto, composto da cellulosa frammista a poliacrilato di sodio e trasferirlo dentro il sacchetto</a:t>
            </a:r>
          </a:p>
          <a:p>
            <a:r>
              <a:rPr lang="it-IT" sz="2400" dirty="0" smtClean="0"/>
              <a:t>Ridurlo in piccole parti, chiudere il sacchetto e agitare vigorosamente così da favorire la separazione dei cristalli del sale dalla cellulosa. Ripetere questa operazione più volte eliminando di volta in volta i batuffoli di cotone ormai liberi dal sale</a:t>
            </a:r>
            <a:endParaRPr lang="en-US" sz="2400" dirty="0"/>
          </a:p>
        </p:txBody>
      </p:sp>
      <p:pic>
        <p:nvPicPr>
          <p:cNvPr id="4098" name="Picture 2" descr="C:\Users\Cristina\Desktop\pannolino\DSC_58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47" r="3247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3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2590800"/>
            <a:ext cx="3810000" cy="1981200"/>
          </a:xfrm>
        </p:spPr>
        <p:txBody>
          <a:bodyPr>
            <a:normAutofit/>
          </a:bodyPr>
          <a:lstStyle/>
          <a:p>
            <a:pPr lvl="0"/>
            <a:r>
              <a:rPr lang="it-IT" sz="2400" dirty="0" smtClean="0"/>
              <a:t>Raccogliere il sale in un becher e pesarlo</a:t>
            </a:r>
          </a:p>
          <a:p>
            <a:endParaRPr lang="en-US" dirty="0"/>
          </a:p>
        </p:txBody>
      </p:sp>
      <p:pic>
        <p:nvPicPr>
          <p:cNvPr id="5122" name="Picture 2" descr="C:\Users\Cristina\Desktop\pannolino\DSC_5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906" y="2035175"/>
            <a:ext cx="5667375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2971800"/>
            <a:ext cx="3733800" cy="1905000"/>
          </a:xfrm>
        </p:spPr>
        <p:txBody>
          <a:bodyPr>
            <a:normAutofit/>
          </a:bodyPr>
          <a:lstStyle/>
          <a:p>
            <a:pPr lvl="0"/>
            <a:r>
              <a:rPr lang="it-IT" sz="2400" dirty="0" smtClean="0"/>
              <a:t>Versare il sale nella bacinella e, utilizzando un cilindro graduato, aggiungere acqua distillata colorata e mescolare</a:t>
            </a:r>
            <a:endParaRPr lang="it-IT" sz="2400" dirty="0"/>
          </a:p>
        </p:txBody>
      </p:sp>
      <p:pic>
        <p:nvPicPr>
          <p:cNvPr id="6146" name="Picture 2" descr="C:\Users\Cristina\Desktop\pannolino\DSC_59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47" r="3247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5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2590800"/>
            <a:ext cx="3810000" cy="1981200"/>
          </a:xfrm>
        </p:spPr>
        <p:txBody>
          <a:bodyPr>
            <a:normAutofit/>
          </a:bodyPr>
          <a:lstStyle/>
          <a:p>
            <a:pPr lvl="0"/>
            <a:r>
              <a:rPr lang="it-IT" sz="2400" dirty="0" smtClean="0"/>
              <a:t>Il volume dei cristalli di gel aumenterà sempre di più all’aggiunta di acqua</a:t>
            </a:r>
            <a:endParaRPr lang="en-US" sz="2400" dirty="0"/>
          </a:p>
        </p:txBody>
      </p:sp>
      <p:pic>
        <p:nvPicPr>
          <p:cNvPr id="7171" name="Picture 3" descr="C:\Users\Cristina\Desktop\pannolino\DSC_5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13" y="2035175"/>
            <a:ext cx="5667375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2895600"/>
            <a:ext cx="3733800" cy="1600200"/>
          </a:xfrm>
        </p:spPr>
        <p:txBody>
          <a:bodyPr>
            <a:normAutofit/>
          </a:bodyPr>
          <a:lstStyle/>
          <a:p>
            <a:pPr lvl="0"/>
            <a:r>
              <a:rPr lang="it-IT" sz="2400" dirty="0" smtClean="0"/>
              <a:t>Aggiungere acqua distillata colorata fino a raggiungere la massima quantità che il sale può assorbire</a:t>
            </a:r>
            <a:endParaRPr lang="it-IT" sz="2400" dirty="0"/>
          </a:p>
        </p:txBody>
      </p:sp>
      <p:pic>
        <p:nvPicPr>
          <p:cNvPr id="10243" name="Picture 3" descr="C:\Users\Cristina\Desktop\pannolino\DSC_59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47" r="3247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7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12" y="2971800"/>
            <a:ext cx="3810000" cy="1524000"/>
          </a:xfrm>
        </p:spPr>
        <p:txBody>
          <a:bodyPr>
            <a:normAutofit/>
          </a:bodyPr>
          <a:lstStyle/>
          <a:p>
            <a:pPr lvl="0"/>
            <a:r>
              <a:rPr lang="it-IT" sz="2400" dirty="0" smtClean="0"/>
              <a:t>Prendere nota del volume di acqua assorbita al fine di calcolare la capacità assorbente del poliacrilato</a:t>
            </a:r>
            <a:endParaRPr lang="en-US" sz="2400" dirty="0"/>
          </a:p>
        </p:txBody>
      </p:sp>
      <p:pic>
        <p:nvPicPr>
          <p:cNvPr id="7170" name="Picture 2" descr="C:\Users\Cristina\Desktop\pannolino\DSC_5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13" y="2035175"/>
            <a:ext cx="5667375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2895600"/>
            <a:ext cx="3733800" cy="17526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Aggiungere una cucchiaio da dessert di sale</a:t>
            </a:r>
          </a:p>
          <a:p>
            <a:pPr lvl="0"/>
            <a:endParaRPr lang="it-IT" sz="2400" dirty="0"/>
          </a:p>
        </p:txBody>
      </p:sp>
      <p:pic>
        <p:nvPicPr>
          <p:cNvPr id="8194" name="Picture 2" descr="C:\Users\Cristina\Desktop\pannolino\DSC_59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47" r="3247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9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12" y="3429000"/>
            <a:ext cx="4114800" cy="609600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Mescolare  e verificare l’effetto</a:t>
            </a:r>
            <a:endParaRPr lang="en-US" sz="2400" dirty="0"/>
          </a:p>
        </p:txBody>
      </p:sp>
      <p:pic>
        <p:nvPicPr>
          <p:cNvPr id="11266" name="Picture 2" descr="C:\Users\Cristina\Desktop\pannolino\DSC_5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812" y="2057400"/>
            <a:ext cx="5667375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10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9412" y="3429000"/>
            <a:ext cx="3733800" cy="6096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Risultato finale</a:t>
            </a:r>
            <a:endParaRPr lang="it-IT" sz="2400" dirty="0"/>
          </a:p>
        </p:txBody>
      </p:sp>
      <p:pic>
        <p:nvPicPr>
          <p:cNvPr id="12290" name="Picture 2" descr="C:\Users\Cristina\Desktop\pannolino\DSC_59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47" r="3247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ristina\Desktop\pannolino\DSC_5991.JPG"/>
          <p:cNvPicPr>
            <a:picLocks noChangeAspect="1" noChangeArrowheads="1"/>
          </p:cNvPicPr>
          <p:nvPr/>
        </p:nvPicPr>
        <p:blipFill>
          <a:blip r:embed="rId2" cstate="print"/>
          <a:srcRect l="2182" t="3155" r="4023" b="10345"/>
          <a:stretch>
            <a:fillRect/>
          </a:stretch>
        </p:blipFill>
        <p:spPr bwMode="auto">
          <a:xfrm>
            <a:off x="8184450" y="1828801"/>
            <a:ext cx="3315600" cy="1934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457200"/>
            <a:ext cx="10058400" cy="7620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it-IT" dirty="0" smtClean="0"/>
              <a:t>Il pannolino monouso</a:t>
            </a:r>
            <a:endParaRPr lang="it-IT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3622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it-IT" sz="2200" dirty="0" smtClean="0"/>
              <a:t>I pannolini monouso sono un miracolo della chimica moderna: la maggior parte dei materiali che li compongono sono polimeri sintetici.  Il rivestimento esterno è composto da polietilene microporoso: trattiene l’urina ma permette la traspirazione. Il rivestimento interno è polipropilene: rimane morbido e asciutto e assorbe l’umidità della pelle. Tra questi due strati c’è poliacrilato di sodio in polvere insieme alla cellulosa che è l’unico materiale naturale usato. Il tutto è completato con alette di polipropilene idrofobico elasticizzato intorno alle cosce del bambino e due rettangoli di Velcro che mantengono il pannolino sul bambino.</a:t>
            </a:r>
          </a:p>
          <a:p>
            <a:pPr marL="273050" indent="-273050">
              <a:buClr>
                <a:schemeClr val="tx1"/>
              </a:buClr>
              <a:buFont typeface="Wingdings"/>
              <a:buChar char="§"/>
            </a:pPr>
            <a:endParaRPr lang="it-IT" sz="22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8" name="Picture 2" descr="C:\Users\Cristina\Desktop\pannolino\DSC_5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9912" y="4038600"/>
            <a:ext cx="33147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11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12" y="2514600"/>
            <a:ext cx="4114800" cy="2209800"/>
          </a:xfrm>
        </p:spPr>
        <p:txBody>
          <a:bodyPr>
            <a:normAutofit/>
          </a:bodyPr>
          <a:lstStyle/>
          <a:p>
            <a:pPr lvl="0" algn="ctr"/>
            <a:r>
              <a:rPr lang="it-IT" sz="2400" dirty="0" smtClean="0"/>
              <a:t>Risultato finale 2</a:t>
            </a:r>
          </a:p>
          <a:p>
            <a:pPr lvl="0" algn="ctr"/>
            <a:r>
              <a:rPr lang="it-IT" sz="2400" dirty="0" smtClean="0"/>
              <a:t>È distinguibile l’acqua che si è separata dai cristalli di </a:t>
            </a:r>
            <a:r>
              <a:rPr lang="it-IT" sz="2400" dirty="0" smtClean="0"/>
              <a:t>gel</a:t>
            </a:r>
          </a:p>
          <a:p>
            <a:pPr lvl="0" algn="ctr"/>
            <a:endParaRPr lang="en-US" sz="2400" dirty="0"/>
          </a:p>
        </p:txBody>
      </p:sp>
      <p:pic>
        <p:nvPicPr>
          <p:cNvPr id="9219" name="Picture 3" descr="C:\Users\Cristina\Desktop\pannolino\DSC_5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13" y="2035175"/>
            <a:ext cx="5667375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Variante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514600"/>
            <a:ext cx="10363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 può ripetere l'esperienza usando CaCl</a:t>
            </a:r>
            <a:r>
              <a:rPr lang="it-IT" baseline="-25000" dirty="0"/>
              <a:t>2 </a:t>
            </a:r>
            <a:r>
              <a:rPr lang="it-IT" dirty="0"/>
              <a:t>oppure variando il </a:t>
            </a:r>
            <a:r>
              <a:rPr lang="it-IT" dirty="0" err="1"/>
              <a:t>pH</a:t>
            </a:r>
            <a:r>
              <a:rPr lang="it-IT" dirty="0"/>
              <a:t> della soluzione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Nel primo caso la </a:t>
            </a:r>
            <a:r>
              <a:rPr lang="it-IT" dirty="0"/>
              <a:t> fuoriuscita di acqua avviene </a:t>
            </a:r>
            <a:r>
              <a:rPr lang="it-IT" dirty="0" smtClean="0"/>
              <a:t>più velocemente </a:t>
            </a:r>
            <a:r>
              <a:rPr lang="it-IT" dirty="0"/>
              <a:t>a causa della forte interazione tra gruppi carichi della catena e gli ioni Ca</a:t>
            </a:r>
            <a:r>
              <a:rPr lang="it-IT" baseline="30000" dirty="0"/>
              <a:t>2</a:t>
            </a:r>
            <a:r>
              <a:rPr lang="it-IT" baseline="30000" dirty="0" smtClean="0"/>
              <a:t>+</a:t>
            </a:r>
            <a:r>
              <a:rPr lang="it-IT" baseline="-25000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Nel secondo caso </a:t>
            </a:r>
            <a:r>
              <a:rPr lang="it-IT" dirty="0"/>
              <a:t> </a:t>
            </a:r>
            <a:r>
              <a:rPr lang="it-IT" dirty="0" smtClean="0"/>
              <a:t>non si osserva  </a:t>
            </a:r>
            <a:r>
              <a:rPr lang="it-IT" dirty="0"/>
              <a:t>alcun cambiamento al variare del </a:t>
            </a:r>
            <a:r>
              <a:rPr lang="it-IT" dirty="0" err="1"/>
              <a:t>pH</a:t>
            </a:r>
            <a:r>
              <a:rPr lang="it-IT" dirty="0"/>
              <a:t>.</a:t>
            </a:r>
            <a:endParaRPr lang="it-IT" dirty="0"/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0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Prove di verifica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209800"/>
            <a:ext cx="10363200" cy="3505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dirty="0" smtClean="0"/>
              <a:t>Cosa </a:t>
            </a:r>
            <a:r>
              <a:rPr lang="it-IT" dirty="0"/>
              <a:t>accade quando si aggiunge acqua al poliacrilato di sodio? Dai una spiegazione.</a:t>
            </a:r>
          </a:p>
          <a:p>
            <a:pPr lvl="0"/>
            <a:r>
              <a:rPr lang="it-IT" dirty="0"/>
              <a:t>Cosa accade quando si aggiunge sale da cucina al gel di poliacrilato di sodio? Dai una spiegazione.</a:t>
            </a:r>
          </a:p>
          <a:p>
            <a:pPr lvl="0"/>
            <a:r>
              <a:rPr lang="it-IT" dirty="0"/>
              <a:t>Cosa accade quando si aggiunge CaCl</a:t>
            </a:r>
            <a:r>
              <a:rPr lang="it-IT" baseline="-25000" dirty="0"/>
              <a:t>2</a:t>
            </a:r>
            <a:r>
              <a:rPr lang="it-IT" dirty="0"/>
              <a:t> al gel di poliacrilato di sodio? Che differenza c’è rispetto all’aggiunta di </a:t>
            </a:r>
            <a:r>
              <a:rPr lang="it-IT" dirty="0" err="1"/>
              <a:t>NaCl</a:t>
            </a:r>
            <a:r>
              <a:rPr lang="it-IT" dirty="0"/>
              <a:t>? Dai una spiegazione.</a:t>
            </a:r>
          </a:p>
          <a:p>
            <a:pPr lvl="0"/>
            <a:r>
              <a:rPr lang="it-IT" dirty="0"/>
              <a:t>Qual è la capacità assorbente del poliacrilato di sodio presente nel pannolino?</a:t>
            </a:r>
          </a:p>
          <a:p>
            <a:pPr lvl="0"/>
            <a:r>
              <a:rPr lang="it-IT" dirty="0"/>
              <a:t>Il poliacrilato di sodio appartiene agli idrogel: “materiali intelligenti” in quanto si deformano quando c'è un cambiamento nel loro ambiente. In questo caso il cambiamento in che cosa consiste? 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2" y="1981200"/>
            <a:ext cx="10515600" cy="3657599"/>
          </a:xfrm>
        </p:spPr>
        <p:txBody>
          <a:bodyPr>
            <a:normAutofit/>
          </a:bodyPr>
          <a:lstStyle/>
          <a:p>
            <a:r>
              <a:rPr lang="it-IT" sz="2200" dirty="0"/>
              <a:t>Chimica – </a:t>
            </a:r>
            <a:r>
              <a:rPr lang="it-IT" sz="2200" dirty="0" err="1"/>
              <a:t>Kotz</a:t>
            </a:r>
            <a:r>
              <a:rPr lang="it-IT" sz="2200" dirty="0"/>
              <a:t>, </a:t>
            </a:r>
            <a:r>
              <a:rPr lang="it-IT" sz="2200" dirty="0" err="1"/>
              <a:t>Treichel</a:t>
            </a:r>
            <a:r>
              <a:rPr lang="it-IT" sz="2200" dirty="0"/>
              <a:t>, </a:t>
            </a:r>
            <a:r>
              <a:rPr lang="it-IT" sz="2200" dirty="0" err="1"/>
              <a:t>Weaver</a:t>
            </a:r>
            <a:r>
              <a:rPr lang="it-IT" sz="2200" dirty="0"/>
              <a:t> – Edizioni </a:t>
            </a:r>
            <a:r>
              <a:rPr lang="it-IT" sz="2200" dirty="0" err="1"/>
              <a:t>Edises</a:t>
            </a:r>
            <a:r>
              <a:rPr lang="it-IT" sz="2200" dirty="0"/>
              <a:t> - Terza Edizione 2007</a:t>
            </a:r>
          </a:p>
          <a:p>
            <a:r>
              <a:rPr lang="it-IT" sz="2200" dirty="0" err="1"/>
              <a:t>Learn</a:t>
            </a:r>
            <a:r>
              <a:rPr lang="it-IT" sz="2200" dirty="0"/>
              <a:t> </a:t>
            </a:r>
            <a:r>
              <a:rPr lang="it-IT" sz="2200" dirty="0" err="1"/>
              <a:t>Chemestry</a:t>
            </a:r>
            <a:r>
              <a:rPr lang="it-IT" sz="2200" dirty="0"/>
              <a:t>: http://www.rsc.org/learn-chemistry/wiki/Lab:Experiments</a:t>
            </a:r>
          </a:p>
          <a:p>
            <a:r>
              <a:rPr lang="it-IT" sz="2200" dirty="0" err="1"/>
              <a:t>Sodium</a:t>
            </a:r>
            <a:r>
              <a:rPr lang="it-IT" sz="2200" dirty="0"/>
              <a:t> </a:t>
            </a:r>
            <a:r>
              <a:rPr lang="it-IT" sz="2200" dirty="0" err="1"/>
              <a:t>polyacrylate</a:t>
            </a:r>
            <a:r>
              <a:rPr lang="it-IT" sz="2200" dirty="0"/>
              <a:t>: http://en.wikipedia.org/wiki/Sodium_polyacrylate</a:t>
            </a:r>
          </a:p>
          <a:p>
            <a:r>
              <a:rPr lang="it-IT" sz="2200" dirty="0" err="1"/>
              <a:t>Superabsorbent</a:t>
            </a:r>
            <a:r>
              <a:rPr lang="it-IT" sz="2200" dirty="0"/>
              <a:t> </a:t>
            </a:r>
            <a:r>
              <a:rPr lang="it-IT" sz="2200" dirty="0" err="1"/>
              <a:t>polymer</a:t>
            </a:r>
            <a:r>
              <a:rPr lang="it-IT" sz="2200" dirty="0"/>
              <a:t>: http://en.wikipedia.org/wiki/Superabsorbent_polymer</a:t>
            </a:r>
          </a:p>
          <a:p>
            <a:r>
              <a:rPr lang="it-IT" sz="2200" dirty="0" err="1"/>
              <a:t>Osmotic</a:t>
            </a:r>
            <a:r>
              <a:rPr lang="it-IT" sz="2200" dirty="0"/>
              <a:t> </a:t>
            </a:r>
            <a:r>
              <a:rPr lang="it-IT" sz="2200" dirty="0" err="1"/>
              <a:t>Swelling</a:t>
            </a:r>
            <a:r>
              <a:rPr lang="it-IT" sz="2200" dirty="0"/>
              <a:t> of </a:t>
            </a:r>
            <a:r>
              <a:rPr lang="it-IT" sz="2200" dirty="0" err="1"/>
              <a:t>Polyacrylate</a:t>
            </a:r>
            <a:r>
              <a:rPr lang="it-IT" sz="2200" dirty="0"/>
              <a:t> </a:t>
            </a:r>
            <a:r>
              <a:rPr lang="it-IT" sz="2200" dirty="0" err="1"/>
              <a:t>Hydrogels</a:t>
            </a:r>
            <a:r>
              <a:rPr lang="it-IT" sz="2200" dirty="0"/>
              <a:t> in </a:t>
            </a:r>
            <a:r>
              <a:rPr lang="it-IT" sz="2200" dirty="0" err="1"/>
              <a:t>Physiological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Salt Solutions: http://stbb.nichd.nih.gov/pdf/Polyacrylate_osmotic.pdf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Autori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8612" y="2819401"/>
            <a:ext cx="9448800" cy="2895600"/>
          </a:xfrm>
        </p:spPr>
        <p:txBody>
          <a:bodyPr>
            <a:normAutofit/>
          </a:bodyPr>
          <a:lstStyle/>
          <a:p>
            <a:pPr lvl="0"/>
            <a:r>
              <a:rPr lang="it-IT" dirty="0" smtClean="0"/>
              <a:t>Micieli Giuseppe – Istituto Istruzione Superiore “G. Curcio” – Ispica (RG)</a:t>
            </a:r>
          </a:p>
          <a:p>
            <a:pPr lvl="0"/>
            <a:r>
              <a:rPr lang="it-IT" dirty="0" err="1" smtClean="0"/>
              <a:t>Email</a:t>
            </a:r>
            <a:r>
              <a:rPr lang="it-IT" dirty="0" smtClean="0"/>
              <a:t>: </a:t>
            </a:r>
            <a:r>
              <a:rPr lang="it-IT" dirty="0" smtClean="0">
                <a:hlinkClick r:id="rId2"/>
              </a:rPr>
              <a:t>giuseppe.micieli@istruzione.it</a:t>
            </a:r>
            <a:endParaRPr lang="it-IT" dirty="0" smtClean="0"/>
          </a:p>
          <a:p>
            <a:pPr lvl="0"/>
            <a:r>
              <a:rPr lang="it-IT" dirty="0" smtClean="0"/>
              <a:t>Con il contributo degli alunni della classe VAS 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457200"/>
            <a:ext cx="10058400" cy="7620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it-IT" dirty="0" smtClean="0"/>
              <a:t>Il pannolino ed il suo ingrediente segreto</a:t>
            </a:r>
            <a:endParaRPr lang="it-IT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pic>
        <p:nvPicPr>
          <p:cNvPr id="14339" name="Picture 3" descr="C:\Users\Cristina\Desktop\pannolino\Superabsorbent_Polymer.jpg"/>
          <p:cNvPicPr>
            <a:picLocks noChangeAspect="1" noChangeArrowheads="1"/>
          </p:cNvPicPr>
          <p:nvPr/>
        </p:nvPicPr>
        <p:blipFill>
          <a:blip r:embed="rId2" cstate="print"/>
          <a:srcRect l="19389" t="20430" r="22547" b="25806"/>
          <a:stretch>
            <a:fillRect/>
          </a:stretch>
        </p:blipFill>
        <p:spPr bwMode="auto">
          <a:xfrm>
            <a:off x="8151812" y="2590800"/>
            <a:ext cx="351129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13"/>
          <p:cNvSpPr txBox="1">
            <a:spLocks/>
          </p:cNvSpPr>
          <p:nvPr/>
        </p:nvSpPr>
        <p:spPr>
          <a:xfrm>
            <a:off x="531812" y="2438400"/>
            <a:ext cx="7543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L’ingrediente segreto del pannolino è il riempimento di poliacrilato di sodio (PSA), un polimero che appartiene agli idrogel: “materiali intelligenti” (</a:t>
            </a:r>
            <a:r>
              <a:rPr kumimoji="0" lang="it-IT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meterials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chiamati così perché si deformano quando c'è un cambiamento nel loro ambiente. In questo caso il cambiamento consiste nella variazione della concentrazione di ioni. 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:\LS-OSA esperimenti\Pannolino\Presentazione standard1.gif"/>
          <p:cNvPicPr>
            <a:picLocks noChangeAspect="1" noChangeArrowheads="1"/>
          </p:cNvPicPr>
          <p:nvPr/>
        </p:nvPicPr>
        <p:blipFill>
          <a:blip r:embed="rId2" cstate="print"/>
          <a:srcRect l="9167" t="11111" r="7500" b="8889"/>
          <a:stretch>
            <a:fillRect/>
          </a:stretch>
        </p:blipFill>
        <p:spPr bwMode="auto">
          <a:xfrm>
            <a:off x="8456612" y="1752600"/>
            <a:ext cx="2163233" cy="155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t-IT" dirty="0" smtClean="0"/>
              <a:t>L’ingrediente segreto del pannolino</a:t>
            </a:r>
            <a:endParaRPr lang="it-IT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1676400"/>
            <a:ext cx="7086600" cy="3505200"/>
          </a:xfrm>
        </p:spPr>
        <p:txBody>
          <a:bodyPr>
            <a:noAutofit/>
          </a:bodyPr>
          <a:lstStyle/>
          <a:p>
            <a:r>
              <a:rPr lang="it-IT" sz="2200" dirty="0" smtClean="0"/>
              <a:t>Quando è asciutto, il PAS ha i gruppi </a:t>
            </a:r>
            <a:r>
              <a:rPr lang="it-IT" sz="2200" dirty="0" err="1" smtClean="0"/>
              <a:t>carbossilato</a:t>
            </a:r>
            <a:r>
              <a:rPr lang="it-IT" sz="2200" dirty="0" smtClean="0"/>
              <a:t> associati a ioni sodio. In presenza di acqua, la pressione osmotica fa si che le molecole di acqua entrino nel polimero. Gli ioni sodio,allora, si dissociano dal polimero, e le molecole di acqua, che sono polari, sono attratte da questi ioni positivi e dai gruppi </a:t>
            </a:r>
            <a:r>
              <a:rPr lang="it-IT" sz="2200" dirty="0" err="1" smtClean="0"/>
              <a:t>carbossilato</a:t>
            </a:r>
            <a:r>
              <a:rPr lang="it-IT" sz="2200" dirty="0" smtClean="0"/>
              <a:t> negativi. Allo stesso tempo, i gruppi </a:t>
            </a:r>
            <a:r>
              <a:rPr lang="it-IT" sz="2200" dirty="0" err="1" smtClean="0"/>
              <a:t>carbossilato</a:t>
            </a:r>
            <a:r>
              <a:rPr lang="it-IT" sz="2200" dirty="0" smtClean="0"/>
              <a:t> si respingono tra loro a causa della loro carica negativa, e si allontanano facendo svolgere il polimero. Una prova dello svolgimento del polimero è il fatto che il pannolino si gonfia. Inoltre, poiché contiene molta acqua, il polimero diventa molto simile ad un gel.</a:t>
            </a:r>
            <a:endParaRPr lang="it-IT" sz="2200" dirty="0"/>
          </a:p>
        </p:txBody>
      </p:sp>
      <p:pic>
        <p:nvPicPr>
          <p:cNvPr id="15362" name="Picture 2" descr="C:\Users\Cristina\Desktop\pannolino\1207055756.Eg.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412" y="3581400"/>
            <a:ext cx="4528868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13"/>
          <p:cNvSpPr txBox="1">
            <a:spLocks/>
          </p:cNvSpPr>
          <p:nvPr/>
        </p:nvSpPr>
        <p:spPr>
          <a:xfrm>
            <a:off x="227012" y="55626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</a:pPr>
            <a:r>
              <a:rPr lang="it-IT" sz="2200" dirty="0" smtClean="0"/>
              <a:t>Se il polimero sotto forma di gel è posto in una soluzione salina, l’acqua è attratta fuori dagli ioni </a:t>
            </a:r>
            <a:r>
              <a:rPr lang="it-IT" sz="2200" dirty="0" err="1" smtClean="0"/>
              <a:t>Na</a:t>
            </a:r>
            <a:r>
              <a:rPr lang="it-IT" sz="2200" baseline="30000" dirty="0" err="1" smtClean="0"/>
              <a:t>+</a:t>
            </a:r>
            <a:r>
              <a:rPr lang="it-IT" sz="2200" dirty="0" smtClean="0"/>
              <a:t> e Cl</a:t>
            </a:r>
            <a:r>
              <a:rPr lang="it-IT" sz="2200" baseline="30000" dirty="0" smtClean="0"/>
              <a:t>- </a:t>
            </a:r>
            <a:r>
              <a:rPr lang="it-IT" sz="2200" dirty="0" smtClean="0"/>
              <a:t> ed è attirata fuori dal polimero che torna solido.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t-IT" dirty="0" smtClean="0"/>
              <a:t>L’ingrediente segreto del pannolino</a:t>
            </a:r>
            <a:endParaRPr lang="it-IT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1" y="2590800"/>
            <a:ext cx="7086600" cy="3276600"/>
          </a:xfrm>
        </p:spPr>
        <p:txBody>
          <a:bodyPr>
            <a:noAutofit/>
          </a:bodyPr>
          <a:lstStyle/>
          <a:p>
            <a:r>
              <a:rPr lang="it-IT" sz="2200" dirty="0"/>
              <a:t>Alcuni idrogel sono sensibili </a:t>
            </a:r>
            <a:r>
              <a:rPr lang="it-IT" sz="2200" dirty="0" smtClean="0"/>
              <a:t>all‘aggiunta </a:t>
            </a:r>
            <a:r>
              <a:rPr lang="it-IT" sz="2200" dirty="0"/>
              <a:t>di acidi o di basi. In questo caso l'aggiunta di un acido determina la precipitazione del polimero a causa della </a:t>
            </a:r>
            <a:r>
              <a:rPr lang="it-IT" sz="2200" dirty="0" err="1"/>
              <a:t>protonazione</a:t>
            </a:r>
            <a:r>
              <a:rPr lang="it-IT" sz="2200" dirty="0"/>
              <a:t> dei gruppi carbossilato.</a:t>
            </a:r>
          </a:p>
          <a:p>
            <a:r>
              <a:rPr lang="it-IT" sz="2200" dirty="0"/>
              <a:t>Il polimero utilizzato in questa esperienza se da una parte è sensibile alle variazioni di concentrazione del sale, </a:t>
            </a:r>
            <a:r>
              <a:rPr lang="it-IT" sz="2200" dirty="0" smtClean="0"/>
              <a:t>dall'altra, però, non </a:t>
            </a:r>
            <a:r>
              <a:rPr lang="it-IT" sz="2200" dirty="0"/>
              <a:t>mostra alcun cambiamento al variare del </a:t>
            </a:r>
            <a:r>
              <a:rPr lang="it-IT" sz="2200" dirty="0" err="1"/>
              <a:t>pH</a:t>
            </a:r>
            <a:r>
              <a:rPr lang="it-IT" sz="2200" dirty="0"/>
              <a:t>.</a:t>
            </a:r>
          </a:p>
          <a:p>
            <a:endParaRPr lang="it-IT" sz="2200" dirty="0"/>
          </a:p>
        </p:txBody>
      </p:sp>
      <p:pic>
        <p:nvPicPr>
          <p:cNvPr id="1026" name="Picture 2" descr="C:\Users\J\Desktop\hydrogels-nappies-156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3048000"/>
            <a:ext cx="454342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laboratorio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Verifica</a:t>
            </a:r>
            <a:r>
              <a:rPr lang="en-US" dirty="0" smtClean="0"/>
              <a:t> del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assorbente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Competenze teorico-pratiche necessarie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8612" y="2819401"/>
            <a:ext cx="9448800" cy="2285999"/>
          </a:xfrm>
        </p:spPr>
        <p:txBody>
          <a:bodyPr>
            <a:normAutofit/>
          </a:bodyPr>
          <a:lstStyle/>
          <a:p>
            <a:r>
              <a:rPr lang="it-IT" dirty="0"/>
              <a:t>Possedere le conoscenze di base relative al legame ionico e covalente, alle reazioni reversibili</a:t>
            </a:r>
          </a:p>
          <a:p>
            <a:r>
              <a:rPr lang="it-IT" dirty="0"/>
              <a:t>Possedere le conoscenze di base sui polimeri</a:t>
            </a:r>
          </a:p>
          <a:p>
            <a:r>
              <a:rPr lang="it-IT" dirty="0"/>
              <a:t>Saper usare la strumentazione di base del laboratorio di chimica</a:t>
            </a:r>
            <a:r>
              <a:rPr lang="it-I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Obiettivi e competenze acquisibili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8612" y="2819401"/>
            <a:ext cx="9448800" cy="2895600"/>
          </a:xfrm>
        </p:spPr>
        <p:txBody>
          <a:bodyPr>
            <a:normAutofit/>
          </a:bodyPr>
          <a:lstStyle/>
          <a:p>
            <a:r>
              <a:rPr lang="it-IT" dirty="0"/>
              <a:t>Conoscere il comportamento di materiali intelligenti - “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”</a:t>
            </a:r>
          </a:p>
          <a:p>
            <a:r>
              <a:rPr lang="it-IT" dirty="0"/>
              <a:t>Verificare e quantificare la capacità assorbente del poliacrilato di sodio.</a:t>
            </a:r>
          </a:p>
          <a:p>
            <a:r>
              <a:rPr lang="it-IT" dirty="0"/>
              <a:t>Comprendere le implicazioni chimico-fisiche della risposta del gel di poliacrilato ai cambiamenti della concentrazione ionica e di </a:t>
            </a:r>
            <a:r>
              <a:rPr lang="it-IT" dirty="0" err="1"/>
              <a:t>pH</a:t>
            </a:r>
            <a:r>
              <a:rPr lang="it-IT" dirty="0"/>
              <a:t> della soluzione.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Strumentazione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7" y="1447800"/>
            <a:ext cx="4282867" cy="53340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Pannolino per bambini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Forbici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Sacchetti gelo da 4 L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Becher (250 ml)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Bilancia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Acqua distillata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Colorante per dolci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Becher di grandi dimensioni o bacinella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Cilindro graduato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Boccale in plastica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Guanti in lattice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Occhiali da laboratorio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Sale (</a:t>
            </a:r>
            <a:r>
              <a:rPr lang="it-IT" sz="2200" dirty="0" err="1" smtClean="0"/>
              <a:t>NaCl</a:t>
            </a:r>
            <a:r>
              <a:rPr lang="it-IT" sz="2200" dirty="0" smtClean="0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Cucchiai di plastica usa e getta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Bacchetta per </a:t>
            </a:r>
            <a:r>
              <a:rPr lang="it-IT" sz="2200" dirty="0" smtClean="0"/>
              <a:t>agitazione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2200" dirty="0" smtClean="0"/>
              <a:t>Camice</a:t>
            </a:r>
            <a:endParaRPr lang="en-US" sz="2200" dirty="0"/>
          </a:p>
        </p:txBody>
      </p:sp>
      <p:pic>
        <p:nvPicPr>
          <p:cNvPr id="2050" name="Picture 2" descr="C:\Users\Cristina\Desktop\pannolino\DSC_5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12" y="1905000"/>
            <a:ext cx="594359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CF6724-7CFE-4880-9842-33FC89E5B2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874</Words>
  <Application>Microsoft Office PowerPoint</Application>
  <PresentationFormat>Personalizzato</PresentationFormat>
  <Paragraphs>84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Chalkboard_16x9</vt:lpstr>
      <vt:lpstr>Pannolino superassorbente</vt:lpstr>
      <vt:lpstr>Il pannolino monouso</vt:lpstr>
      <vt:lpstr>Il pannolino ed il suo ingrediente segreto</vt:lpstr>
      <vt:lpstr>L’ingrediente segreto del pannolino</vt:lpstr>
      <vt:lpstr>L’ingrediente segreto del pannolino</vt:lpstr>
      <vt:lpstr>Attività di laboratorio</vt:lpstr>
      <vt:lpstr>Competenze teorico-pratiche necessarie</vt:lpstr>
      <vt:lpstr>Obiettivi e competenze acquisibili</vt:lpstr>
      <vt:lpstr>Strumentazione necessaria</vt:lpstr>
      <vt:lpstr>Procedura 1</vt:lpstr>
      <vt:lpstr>Procedura 2</vt:lpstr>
      <vt:lpstr>Procedura 3</vt:lpstr>
      <vt:lpstr>Procedura 4</vt:lpstr>
      <vt:lpstr>Procedura 5</vt:lpstr>
      <vt:lpstr>Procedura 6</vt:lpstr>
      <vt:lpstr>Procedura 7</vt:lpstr>
      <vt:lpstr>Procedura 8</vt:lpstr>
      <vt:lpstr>Procedura 9</vt:lpstr>
      <vt:lpstr>Procedura 10</vt:lpstr>
      <vt:lpstr>Procedura 11</vt:lpstr>
      <vt:lpstr>Variante</vt:lpstr>
      <vt:lpstr>Prove di verifica</vt:lpstr>
      <vt:lpstr>Bibliografia</vt:lpstr>
      <vt:lpstr>Autori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2013-11-17T18:16:03Z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