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62" r:id="rId3"/>
    <p:sldId id="265" r:id="rId4"/>
    <p:sldId id="258" r:id="rId5"/>
    <p:sldId id="260" r:id="rId6"/>
    <p:sldId id="261" r:id="rId7"/>
    <p:sldId id="259" r:id="rId8"/>
    <p:sldId id="266" r:id="rId9"/>
    <p:sldId id="267" r:id="rId10"/>
    <p:sldId id="269" r:id="rId11"/>
    <p:sldId id="271" r:id="rId12"/>
    <p:sldId id="276" r:id="rId13"/>
    <p:sldId id="275" r:id="rId14"/>
    <p:sldId id="273" r:id="rId15"/>
    <p:sldId id="272" r:id="rId16"/>
    <p:sldId id="270" r:id="rId17"/>
    <p:sldId id="277" r:id="rId18"/>
    <p:sldId id="279" r:id="rId19"/>
    <p:sldId id="280" r:id="rId20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96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06C40F-FBBD-413D-8E29-7CF08872B674}" type="datetimeFigureOut">
              <a:rPr lang="it-IT" smtClean="0"/>
              <a:pPr/>
              <a:t>31/07/2015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F6F931-7B11-43BD-9CD1-6951D0D41259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it-IT" sz="1200" dirty="0" smtClean="0">
                <a:solidFill>
                  <a:srgbClr val="002060"/>
                </a:solidFill>
              </a:rPr>
              <a:t>a cura del Prof. Carlo Meneghini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F6F931-7B11-43BD-9CD1-6951D0D41259}" type="slidenum">
              <a:rPr lang="it-IT" smtClean="0"/>
              <a:pPr/>
              <a:t>4</a:t>
            </a:fld>
            <a:endParaRPr lang="it-I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N: nello strumento utilizzato per il calcolo della velocità, il tachimetro, va inserita a priori la dimensione del raggio della ruota/piastra di cui si va a misurare </a:t>
            </a:r>
            <a:r>
              <a:rPr lang="it-IT" smtClean="0"/>
              <a:t>la velocità. </a:t>
            </a:r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F6F931-7B11-43BD-9CD1-6951D0D41259}" type="slidenum">
              <a:rPr lang="it-IT" smtClean="0"/>
              <a:pPr/>
              <a:t>9</a:t>
            </a:fld>
            <a:endParaRPr lang="it-IT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it-IT" baseline="0" dirty="0" smtClean="0"/>
              <a:t> 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F6F931-7B11-43BD-9CD1-6951D0D41259}" type="slidenum">
              <a:rPr lang="it-IT" smtClean="0"/>
              <a:pPr/>
              <a:t>11</a:t>
            </a:fld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66588-F017-44D2-B26F-FAE0488E37CB}" type="datetimeFigureOut">
              <a:rPr lang="it-IT" smtClean="0"/>
              <a:pPr/>
              <a:t>31/07/2015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4BF50-7235-4A03-92D5-EB78D374262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66588-F017-44D2-B26F-FAE0488E37CB}" type="datetimeFigureOut">
              <a:rPr lang="it-IT" smtClean="0"/>
              <a:pPr/>
              <a:t>31/07/2015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4BF50-7235-4A03-92D5-EB78D374262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66588-F017-44D2-B26F-FAE0488E37CB}" type="datetimeFigureOut">
              <a:rPr lang="it-IT" smtClean="0"/>
              <a:pPr/>
              <a:t>31/07/2015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4BF50-7235-4A03-92D5-EB78D374262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66588-F017-44D2-B26F-FAE0488E37CB}" type="datetimeFigureOut">
              <a:rPr lang="it-IT" smtClean="0"/>
              <a:pPr/>
              <a:t>31/07/2015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4BF50-7235-4A03-92D5-EB78D374262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66588-F017-44D2-B26F-FAE0488E37CB}" type="datetimeFigureOut">
              <a:rPr lang="it-IT" smtClean="0"/>
              <a:pPr/>
              <a:t>31/07/2015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4BF50-7235-4A03-92D5-EB78D374262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66588-F017-44D2-B26F-FAE0488E37CB}" type="datetimeFigureOut">
              <a:rPr lang="it-IT" smtClean="0"/>
              <a:pPr/>
              <a:t>31/07/2015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4BF50-7235-4A03-92D5-EB78D374262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66588-F017-44D2-B26F-FAE0488E37CB}" type="datetimeFigureOut">
              <a:rPr lang="it-IT" smtClean="0"/>
              <a:pPr/>
              <a:t>31/07/2015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4BF50-7235-4A03-92D5-EB78D374262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66588-F017-44D2-B26F-FAE0488E37CB}" type="datetimeFigureOut">
              <a:rPr lang="it-IT" smtClean="0"/>
              <a:pPr/>
              <a:t>31/07/2015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4BF50-7235-4A03-92D5-EB78D374262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66588-F017-44D2-B26F-FAE0488E37CB}" type="datetimeFigureOut">
              <a:rPr lang="it-IT" smtClean="0"/>
              <a:pPr/>
              <a:t>31/07/2015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4BF50-7235-4A03-92D5-EB78D374262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66588-F017-44D2-B26F-FAE0488E37CB}" type="datetimeFigureOut">
              <a:rPr lang="it-IT" smtClean="0"/>
              <a:pPr/>
              <a:t>31/07/2015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4BF50-7235-4A03-92D5-EB78D374262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66588-F017-44D2-B26F-FAE0488E37CB}" type="datetimeFigureOut">
              <a:rPr lang="it-IT" smtClean="0"/>
              <a:pPr/>
              <a:t>31/07/2015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4BF50-7235-4A03-92D5-EB78D374262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C66588-F017-44D2-B26F-FAE0488E37CB}" type="datetimeFigureOut">
              <a:rPr lang="it-IT" smtClean="0"/>
              <a:pPr/>
              <a:t>31/07/2015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04BF50-7235-4A03-92D5-EB78D3742626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3568" y="836712"/>
            <a:ext cx="7772400" cy="1470025"/>
          </a:xfrm>
        </p:spPr>
        <p:txBody>
          <a:bodyPr/>
          <a:lstStyle/>
          <a:p>
            <a:r>
              <a:rPr lang="it-IT" dirty="0" smtClean="0">
                <a:solidFill>
                  <a:srgbClr val="00B050"/>
                </a:solidFill>
              </a:rPr>
              <a:t>FUNZIONAMENTO PIASTRA ROTANTE 2.0</a:t>
            </a:r>
            <a:endParaRPr lang="it-IT" dirty="0">
              <a:solidFill>
                <a:srgbClr val="00B050"/>
              </a:solidFill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2996952"/>
            <a:ext cx="6400800" cy="2641848"/>
          </a:xfrm>
        </p:spPr>
        <p:txBody>
          <a:bodyPr/>
          <a:lstStyle/>
          <a:p>
            <a:r>
              <a:rPr lang="it-IT" dirty="0" smtClean="0">
                <a:solidFill>
                  <a:srgbClr val="002060"/>
                </a:solidFill>
              </a:rPr>
              <a:t>Sulla piastra in rotazione è posizionato un ostacolo circolare (cerchietto), </a:t>
            </a:r>
          </a:p>
          <a:p>
            <a:r>
              <a:rPr lang="it-IT" dirty="0" smtClean="0">
                <a:solidFill>
                  <a:srgbClr val="002060"/>
                </a:solidFill>
              </a:rPr>
              <a:t>e una pallina al suo interno.</a:t>
            </a:r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0"/>
            <a:ext cx="7772400" cy="6237312"/>
          </a:xfrm>
        </p:spPr>
        <p:txBody>
          <a:bodyPr>
            <a:normAutofit/>
          </a:bodyPr>
          <a:lstStyle/>
          <a:p>
            <a:r>
              <a:rPr lang="it-IT" sz="3200" b="1" dirty="0" smtClean="0">
                <a:solidFill>
                  <a:srgbClr val="0070C0"/>
                </a:solidFill>
              </a:rPr>
              <a:t>Uso del metodo Montecarlo per la stima di valori di omega:</a:t>
            </a:r>
            <a:br>
              <a:rPr lang="it-IT" sz="3200" b="1" dirty="0" smtClean="0">
                <a:solidFill>
                  <a:srgbClr val="0070C0"/>
                </a:solidFill>
              </a:rPr>
            </a:br>
            <a:r>
              <a:rPr lang="it-IT" sz="2800" b="1" dirty="0" smtClean="0"/>
              <a:t>A partire dai valori medi di  d, r, </a:t>
            </a:r>
            <a:r>
              <a:rPr lang="it-IT" sz="2800" b="1" dirty="0" err="1" smtClean="0"/>
              <a:t>R</a:t>
            </a:r>
            <a:r>
              <a:rPr lang="it-IT" sz="2800" b="1" dirty="0" smtClean="0"/>
              <a:t> e dalle loro deviazioni standard, si richiede la generazione casuale di ulteriori valori (496) di tali variabili, assumendo per ciascuna di esse valida una distribuzione normale standardizzata.</a:t>
            </a:r>
            <a:br>
              <a:rPr lang="it-IT" sz="2800" b="1" dirty="0" smtClean="0"/>
            </a:br>
            <a:r>
              <a:rPr lang="it-IT" sz="2800" b="1" dirty="0" smtClean="0"/>
              <a:t>La funzione Excel utilizzata è: </a:t>
            </a:r>
            <a:r>
              <a:rPr lang="it-IT" sz="2800" b="1" dirty="0" err="1" smtClean="0"/>
              <a:t>INV.NORM.ST</a:t>
            </a:r>
            <a:r>
              <a:rPr lang="it-IT" sz="2800" b="1" dirty="0" smtClean="0"/>
              <a:t>(CASUALE)</a:t>
            </a:r>
            <a:br>
              <a:rPr lang="it-IT" sz="2800" b="1" dirty="0" smtClean="0"/>
            </a:br>
            <a:r>
              <a:rPr lang="it-IT" sz="2800" b="1" dirty="0" smtClean="0"/>
              <a:t>Da tale metodo si ottengono per omega i valori riportati nella tabella seguente</a:t>
            </a:r>
            <a:r>
              <a:rPr lang="it-IT" sz="2800" dirty="0" smtClean="0"/>
              <a:t/>
            </a:r>
            <a:br>
              <a:rPr lang="it-IT" sz="2800" dirty="0" smtClean="0"/>
            </a:br>
            <a:endParaRPr lang="it-IT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la 2"/>
          <p:cNvGraphicFramePr>
            <a:graphicFrameLocks noGrp="1"/>
          </p:cNvGraphicFramePr>
          <p:nvPr/>
        </p:nvGraphicFramePr>
        <p:xfrm>
          <a:off x="1259632" y="1188720"/>
          <a:ext cx="6096000" cy="530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Tipo di ostacolo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>
                          <a:latin typeface="Calibri"/>
                        </a:rPr>
                        <a:t> </a:t>
                      </a:r>
                      <a:r>
                        <a:rPr lang="el-GR" dirty="0" smtClean="0">
                          <a:latin typeface="Calibri"/>
                        </a:rPr>
                        <a:t>ω</a:t>
                      </a:r>
                      <a:r>
                        <a:rPr lang="it-IT" dirty="0" smtClean="0">
                          <a:latin typeface="Calibri"/>
                        </a:rPr>
                        <a:t>= </a:t>
                      </a:r>
                      <a:r>
                        <a:rPr lang="it-IT" dirty="0" err="1" smtClean="0">
                          <a:latin typeface="Calibri"/>
                        </a:rPr>
                        <a:t>formula</a:t>
                      </a:r>
                      <a:r>
                        <a:rPr lang="it-IT" dirty="0" smtClean="0">
                          <a:latin typeface="Calibri"/>
                        </a:rPr>
                        <a:t> </a:t>
                      </a:r>
                    </a:p>
                    <a:p>
                      <a:r>
                        <a:rPr lang="it-IT" dirty="0" smtClean="0">
                          <a:latin typeface="Calibri"/>
                        </a:rPr>
                        <a:t>(con dati sperimentali) </a:t>
                      </a:r>
                    </a:p>
                    <a:p>
                      <a:r>
                        <a:rPr lang="it-IT" dirty="0" smtClean="0">
                          <a:latin typeface="Calibri"/>
                        </a:rPr>
                        <a:t>in [1/s]</a:t>
                      </a:r>
                    </a:p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69875" indent="-269875" algn="ctr"/>
                      <a:r>
                        <a:rPr lang="el-GR" dirty="0" smtClean="0">
                          <a:latin typeface="Calibri"/>
                        </a:rPr>
                        <a:t>ω</a:t>
                      </a:r>
                      <a:r>
                        <a:rPr lang="it-IT" dirty="0" smtClean="0">
                          <a:latin typeface="Calibri"/>
                        </a:rPr>
                        <a:t> = </a:t>
                      </a:r>
                      <a:r>
                        <a:rPr lang="it-IT" dirty="0" smtClean="0">
                          <a:latin typeface="+mn-lt"/>
                        </a:rPr>
                        <a:t>stima</a:t>
                      </a:r>
                      <a:r>
                        <a:rPr lang="it-IT" baseline="0" dirty="0" smtClean="0">
                          <a:latin typeface="+mn-lt"/>
                        </a:rPr>
                        <a:t> dal metodo MC</a:t>
                      </a:r>
                      <a:r>
                        <a:rPr lang="it-IT" dirty="0" smtClean="0"/>
                        <a:t> </a:t>
                      </a:r>
                    </a:p>
                    <a:p>
                      <a:pPr marL="269875" indent="-269875" algn="ctr"/>
                      <a:r>
                        <a:rPr lang="it-IT" dirty="0" smtClean="0"/>
                        <a:t>in [1/s]</a:t>
                      </a:r>
                    </a:p>
                    <a:p>
                      <a:pPr marL="269875" indent="-269875" algn="ctr"/>
                      <a:endParaRPr lang="it-IT" dirty="0" smtClean="0"/>
                    </a:p>
                    <a:p>
                      <a:pPr marL="269875" indent="-269875" algn="ctr"/>
                      <a:endParaRPr lang="it-I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Cerchio</a:t>
                      </a:r>
                      <a:r>
                        <a:rPr lang="it-IT" baseline="0" dirty="0" smtClean="0"/>
                        <a:t> plastica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aseline="0" dirty="0" smtClean="0"/>
                        <a:t>raggio=0,5[cm]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aseline="0" dirty="0" smtClean="0"/>
                        <a:t>d=8,3[cm]</a:t>
                      </a:r>
                      <a:endParaRPr lang="it-IT" dirty="0" smtClean="0"/>
                    </a:p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10,3992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10,4224</a:t>
                      </a:r>
                      <a:endParaRPr lang="it-I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Cerchio cavo elettrico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raggio=0,25[cm]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d=6,5[cm]</a:t>
                      </a:r>
                    </a:p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9,3207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9,3643</a:t>
                      </a:r>
                      <a:endParaRPr lang="it-I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Cerchio filo</a:t>
                      </a:r>
                      <a:r>
                        <a:rPr lang="it-IT" baseline="0" dirty="0" smtClean="0"/>
                        <a:t> di ferro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aseline="0" dirty="0" smtClean="0"/>
                        <a:t>raggio=0,05[cm]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aseline="0" dirty="0" smtClean="0"/>
                        <a:t>d=4,5[cm]</a:t>
                      </a:r>
                      <a:endParaRPr lang="it-IT" dirty="0" smtClean="0"/>
                    </a:p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7,2709</a:t>
                      </a:r>
                    </a:p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7,3024</a:t>
                      </a:r>
                    </a:p>
                    <a:p>
                      <a:endParaRPr lang="it-IT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CasellaDiTesto 3"/>
          <p:cNvSpPr txBox="1"/>
          <p:nvPr/>
        </p:nvSpPr>
        <p:spPr>
          <a:xfrm>
            <a:off x="0" y="404664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>
                <a:solidFill>
                  <a:schemeClr val="tx2"/>
                </a:solidFill>
              </a:rPr>
              <a:t>Confronto misure di velocità “di fuga” previsti dalla formula e stimati dal metodo Montecarlo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 descr="fileExcelMMontecarlof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977098"/>
            <a:ext cx="9144000" cy="490380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 descr="fileExcelMMontecarlof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876373"/>
            <a:ext cx="9144000" cy="51052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 descr="fileExcelMMontecarlof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788315"/>
            <a:ext cx="9144000" cy="528136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 descr="fileExcelMMontecarlof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928002"/>
            <a:ext cx="9144000" cy="500199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0"/>
            <a:ext cx="7772400" cy="6237312"/>
          </a:xfrm>
        </p:spPr>
        <p:txBody>
          <a:bodyPr>
            <a:normAutofit/>
          </a:bodyPr>
          <a:lstStyle/>
          <a:p>
            <a:r>
              <a:rPr lang="it-IT" sz="3200" b="1" dirty="0" smtClean="0">
                <a:solidFill>
                  <a:srgbClr val="0070C0"/>
                </a:solidFill>
              </a:rPr>
              <a:t>Conclusioni sull’uso della stima statistica:</a:t>
            </a:r>
            <a:r>
              <a:rPr lang="it-IT" sz="3200" dirty="0" smtClean="0"/>
              <a:t/>
            </a:r>
            <a:br>
              <a:rPr lang="it-IT" sz="3200" dirty="0" smtClean="0"/>
            </a:br>
            <a:r>
              <a:rPr lang="it-IT" sz="2800" dirty="0" smtClean="0"/>
              <a:t>Si ha una buona corrispondenza tra dato atteso e dato stimato, perché i due dati medi convergono.</a:t>
            </a:r>
            <a:br>
              <a:rPr lang="it-IT" sz="2800" dirty="0" smtClean="0"/>
            </a:br>
            <a:r>
              <a:rPr lang="it-IT" sz="2800" dirty="0" smtClean="0"/>
              <a:t/>
            </a:r>
            <a:br>
              <a:rPr lang="it-IT" sz="2800" dirty="0" smtClean="0"/>
            </a:br>
            <a:r>
              <a:rPr lang="it-IT" sz="2800" dirty="0" smtClean="0"/>
              <a:t>Questo attesta anche la validità del modello di  distribuzione normale</a:t>
            </a:r>
            <a:r>
              <a:rPr lang="it-IT" sz="2800" smtClean="0"/>
              <a:t>, usato </a:t>
            </a:r>
            <a:r>
              <a:rPr lang="it-IT" sz="2800" dirty="0" smtClean="0"/>
              <a:t>in riferimento ai dati sperimentali. </a:t>
            </a:r>
            <a:endParaRPr lang="it-IT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CARATTERISTICHE DEGLI STRUMENTI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t-IT" dirty="0" smtClean="0">
                <a:solidFill>
                  <a:srgbClr val="0070C0"/>
                </a:solidFill>
              </a:rPr>
              <a:t>ALIMENTATORE (per trenini)- con trasformatore di tensione</a:t>
            </a:r>
          </a:p>
          <a:p>
            <a:r>
              <a:rPr lang="it-IT" dirty="0" smtClean="0"/>
              <a:t>Input dalla rete: 230 [V] in ac (corrente alternata);  </a:t>
            </a:r>
          </a:p>
          <a:p>
            <a:r>
              <a:rPr lang="it-IT" dirty="0" smtClean="0"/>
              <a:t>Output: 16[V] in ac  ; potenza in uscita=8[</a:t>
            </a:r>
            <a:r>
              <a:rPr lang="it-IT" dirty="0" err="1" smtClean="0"/>
              <a:t>V*A</a:t>
            </a:r>
            <a:r>
              <a:rPr lang="it-IT" dirty="0" smtClean="0"/>
              <a:t>]</a:t>
            </a:r>
          </a:p>
          <a:p>
            <a:endParaRPr lang="it-IT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3491880" y="188640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ALLEGATO</a:t>
            </a:r>
            <a:endParaRPr lang="it-IT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CARATTERISTICHE DEGLI STRUMENTI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t-IT" dirty="0" smtClean="0">
                <a:solidFill>
                  <a:srgbClr val="0070C0"/>
                </a:solidFill>
              </a:rPr>
              <a:t>POTENZIOMETRO</a:t>
            </a:r>
            <a:r>
              <a:rPr lang="it-IT" dirty="0" smtClean="0">
                <a:solidFill>
                  <a:srgbClr val="0070C0"/>
                </a:solidFill>
              </a:rPr>
              <a:t> (per trenini)- con </a:t>
            </a:r>
            <a:r>
              <a:rPr lang="it-IT" dirty="0" smtClean="0">
                <a:solidFill>
                  <a:srgbClr val="0070C0"/>
                </a:solidFill>
              </a:rPr>
              <a:t>raddrizzatore da ac a </a:t>
            </a:r>
            <a:r>
              <a:rPr lang="it-IT" dirty="0" err="1" smtClean="0">
                <a:solidFill>
                  <a:srgbClr val="0070C0"/>
                </a:solidFill>
              </a:rPr>
              <a:t>dc</a:t>
            </a:r>
            <a:endParaRPr lang="it-IT" dirty="0" smtClean="0">
              <a:solidFill>
                <a:srgbClr val="0070C0"/>
              </a:solidFill>
            </a:endParaRPr>
          </a:p>
          <a:p>
            <a:r>
              <a:rPr lang="it-IT" dirty="0" smtClean="0"/>
              <a:t>Input: 16[V] in ac (corrente alternata); 500[</a:t>
            </a:r>
            <a:r>
              <a:rPr lang="it-IT" dirty="0" err="1" smtClean="0"/>
              <a:t>mA</a:t>
            </a:r>
            <a:r>
              <a:rPr lang="it-IT" dirty="0" smtClean="0"/>
              <a:t>]; P=8[</a:t>
            </a:r>
            <a:r>
              <a:rPr lang="it-IT" dirty="0" err="1" smtClean="0"/>
              <a:t>V*A</a:t>
            </a:r>
            <a:r>
              <a:rPr lang="it-IT" dirty="0" smtClean="0"/>
              <a:t>] </a:t>
            </a:r>
          </a:p>
          <a:p>
            <a:r>
              <a:rPr lang="it-IT" dirty="0" smtClean="0"/>
              <a:t>Output: da 0 a 13[V] in </a:t>
            </a:r>
            <a:r>
              <a:rPr lang="it-IT" dirty="0" err="1" smtClean="0"/>
              <a:t>dc</a:t>
            </a:r>
            <a:r>
              <a:rPr lang="it-IT" dirty="0" smtClean="0"/>
              <a:t> (corrente continua) ; 400[</a:t>
            </a:r>
            <a:r>
              <a:rPr lang="it-IT" dirty="0" err="1" smtClean="0"/>
              <a:t>mA</a:t>
            </a:r>
            <a:r>
              <a:rPr lang="it-IT" dirty="0" smtClean="0"/>
              <a:t>]; P=5,2[</a:t>
            </a:r>
            <a:r>
              <a:rPr lang="it-IT" dirty="0" err="1" smtClean="0"/>
              <a:t>V*A</a:t>
            </a:r>
            <a:r>
              <a:rPr lang="it-IT" dirty="0" smtClean="0"/>
              <a:t>]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CARATTERISTICHE DEGLI STRUMENTI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t-IT" dirty="0" smtClean="0">
                <a:solidFill>
                  <a:srgbClr val="0070C0"/>
                </a:solidFill>
              </a:rPr>
              <a:t>SENSORE </a:t>
            </a:r>
            <a:r>
              <a:rPr lang="it-IT" dirty="0" err="1" smtClean="0">
                <a:solidFill>
                  <a:srgbClr val="0070C0"/>
                </a:solidFill>
              </a:rPr>
              <a:t>DI</a:t>
            </a:r>
            <a:r>
              <a:rPr lang="it-IT" dirty="0" smtClean="0">
                <a:solidFill>
                  <a:srgbClr val="0070C0"/>
                </a:solidFill>
              </a:rPr>
              <a:t> DISTANZA (/ODOMETRO)/MISURATORE </a:t>
            </a:r>
            <a:r>
              <a:rPr lang="it-IT" dirty="0" err="1" smtClean="0">
                <a:solidFill>
                  <a:srgbClr val="0070C0"/>
                </a:solidFill>
              </a:rPr>
              <a:t>DI</a:t>
            </a:r>
            <a:r>
              <a:rPr lang="it-IT" dirty="0" smtClean="0">
                <a:solidFill>
                  <a:srgbClr val="0070C0"/>
                </a:solidFill>
              </a:rPr>
              <a:t> </a:t>
            </a:r>
            <a:r>
              <a:rPr lang="it-IT" dirty="0" err="1" smtClean="0">
                <a:solidFill>
                  <a:srgbClr val="0070C0"/>
                </a:solidFill>
              </a:rPr>
              <a:t>VELOCITà</a:t>
            </a:r>
            <a:r>
              <a:rPr lang="it-IT" dirty="0" smtClean="0">
                <a:solidFill>
                  <a:srgbClr val="0070C0"/>
                </a:solidFill>
              </a:rPr>
              <a:t> (</a:t>
            </a:r>
            <a:r>
              <a:rPr lang="it-IT" smtClean="0">
                <a:solidFill>
                  <a:srgbClr val="0070C0"/>
                </a:solidFill>
              </a:rPr>
              <a:t>per biciclette)</a:t>
            </a:r>
            <a:endParaRPr lang="it-IT" dirty="0" smtClean="0">
              <a:solidFill>
                <a:srgbClr val="0070C0"/>
              </a:solidFill>
            </a:endParaRPr>
          </a:p>
          <a:p>
            <a:r>
              <a:rPr lang="it-IT" dirty="0" smtClean="0"/>
              <a:t>Contachilometri: da 0 a 99,9[km/h]</a:t>
            </a:r>
          </a:p>
          <a:p>
            <a:r>
              <a:rPr lang="it-IT" dirty="0" smtClean="0"/>
              <a:t>Velocità massima: da 0 a 99,9[km/h]</a:t>
            </a:r>
            <a:endParaRPr lang="it-IT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980728"/>
            <a:ext cx="6400800" cy="4658072"/>
          </a:xfrm>
        </p:spPr>
        <p:txBody>
          <a:bodyPr>
            <a:normAutofit/>
          </a:bodyPr>
          <a:lstStyle/>
          <a:p>
            <a:r>
              <a:rPr lang="it-IT" sz="3600" dirty="0" smtClean="0">
                <a:solidFill>
                  <a:srgbClr val="002060"/>
                </a:solidFill>
              </a:rPr>
              <a:t> Il cerchietto ha raggio d, che equivale alla distanza dall’asse centrale di rotazione. </a:t>
            </a:r>
          </a:p>
          <a:p>
            <a:endParaRPr lang="it-IT" sz="3600" dirty="0" smtClean="0">
              <a:solidFill>
                <a:srgbClr val="002060"/>
              </a:solidFill>
            </a:endParaRPr>
          </a:p>
          <a:p>
            <a:endParaRPr lang="it-IT" sz="3600" dirty="0" smtClean="0">
              <a:solidFill>
                <a:srgbClr val="002060"/>
              </a:solidFill>
            </a:endParaRPr>
          </a:p>
          <a:p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Si appoggia la pallina al cerchietto, dalla parte interna.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323528" y="476672"/>
            <a:ext cx="8134672" cy="3888432"/>
          </a:xfrm>
        </p:spPr>
        <p:txBody>
          <a:bodyPr>
            <a:normAutofit fontScale="90000"/>
          </a:bodyPr>
          <a:lstStyle/>
          <a:p>
            <a:r>
              <a:rPr lang="it-IT" sz="4000" dirty="0" smtClean="0">
                <a:solidFill>
                  <a:srgbClr val="002060"/>
                </a:solidFill>
              </a:rPr>
              <a:t>Si pone in rotazione la piastra ,a velocità variabili e crescenti:  la pallina esce dal cerchietto allontanandosi dal centro in corrispondenza al raggiungimento di una velocità minima. </a:t>
            </a: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755576" y="4365104"/>
            <a:ext cx="7120880" cy="1968624"/>
          </a:xfrm>
        </p:spPr>
        <p:txBody>
          <a:bodyPr>
            <a:normAutofit fontScale="85000" lnSpcReduction="10000"/>
          </a:bodyPr>
          <a:lstStyle/>
          <a:p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Si misura la velocità della piastra corrispondente all’inizio del moto centrifugo, fissata una certa distanza d dell’ostacolo dal centro della piastra.</a:t>
            </a:r>
          </a:p>
          <a:p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La velocità misurata dipende da d.</a:t>
            </a:r>
            <a:endParaRPr lang="it-IT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 flipV="1">
            <a:off x="971600" y="4653136"/>
            <a:ext cx="6768752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" name="Ovale 2"/>
          <p:cNvSpPr/>
          <p:nvPr/>
        </p:nvSpPr>
        <p:spPr>
          <a:xfrm>
            <a:off x="3635896" y="3356992"/>
            <a:ext cx="1224136" cy="127444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4" name="Connettore 1 3"/>
          <p:cNvCxnSpPr/>
          <p:nvPr/>
        </p:nvCxnSpPr>
        <p:spPr>
          <a:xfrm flipV="1">
            <a:off x="6372200" y="1412776"/>
            <a:ext cx="0" cy="324036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nettore 2 4"/>
          <p:cNvCxnSpPr/>
          <p:nvPr/>
        </p:nvCxnSpPr>
        <p:spPr>
          <a:xfrm>
            <a:off x="4211960" y="2564904"/>
            <a:ext cx="2160240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ttangolo 5"/>
          <p:cNvSpPr/>
          <p:nvPr/>
        </p:nvSpPr>
        <p:spPr>
          <a:xfrm>
            <a:off x="5220072" y="1628800"/>
            <a:ext cx="42229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t-IT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</a:t>
            </a:r>
            <a:endParaRPr lang="it-IT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cxnSp>
        <p:nvCxnSpPr>
          <p:cNvPr id="7" name="Connettore 1 6"/>
          <p:cNvCxnSpPr/>
          <p:nvPr/>
        </p:nvCxnSpPr>
        <p:spPr>
          <a:xfrm flipV="1">
            <a:off x="4211960" y="2276872"/>
            <a:ext cx="0" cy="2376264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e 7"/>
          <p:cNvSpPr/>
          <p:nvPr/>
        </p:nvSpPr>
        <p:spPr>
          <a:xfrm>
            <a:off x="3419872" y="4365104"/>
            <a:ext cx="360040" cy="2880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9" name="Connettore 1 8"/>
          <p:cNvCxnSpPr/>
          <p:nvPr/>
        </p:nvCxnSpPr>
        <p:spPr>
          <a:xfrm flipH="1">
            <a:off x="3779912" y="4365104"/>
            <a:ext cx="432048" cy="0"/>
          </a:xfrm>
          <a:prstGeom prst="line">
            <a:avLst/>
          </a:prstGeom>
          <a:ln w="127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ttore 1 9"/>
          <p:cNvCxnSpPr/>
          <p:nvPr/>
        </p:nvCxnSpPr>
        <p:spPr>
          <a:xfrm>
            <a:off x="3779912" y="3933056"/>
            <a:ext cx="0" cy="504056"/>
          </a:xfrm>
          <a:prstGeom prst="line">
            <a:avLst/>
          </a:prstGeom>
          <a:ln w="127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ttore 1 10"/>
          <p:cNvCxnSpPr/>
          <p:nvPr/>
        </p:nvCxnSpPr>
        <p:spPr>
          <a:xfrm flipH="1">
            <a:off x="3635896" y="3933056"/>
            <a:ext cx="576066" cy="5760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asellaDiTesto 11"/>
          <p:cNvSpPr txBox="1"/>
          <p:nvPr/>
        </p:nvSpPr>
        <p:spPr>
          <a:xfrm>
            <a:off x="3995936" y="3933056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R</a:t>
            </a:r>
            <a:endParaRPr lang="it-IT" dirty="0"/>
          </a:p>
        </p:txBody>
      </p:sp>
      <p:sp>
        <p:nvSpPr>
          <p:cNvPr id="13" name="CasellaDiTesto 12"/>
          <p:cNvSpPr txBox="1"/>
          <p:nvPr/>
        </p:nvSpPr>
        <p:spPr>
          <a:xfrm>
            <a:off x="3491880" y="422108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r</a:t>
            </a:r>
            <a:endParaRPr lang="it-IT" dirty="0"/>
          </a:p>
        </p:txBody>
      </p:sp>
      <p:sp>
        <p:nvSpPr>
          <p:cNvPr id="14" name="CasellaDiTesto 13"/>
          <p:cNvSpPr txBox="1"/>
          <p:nvPr/>
        </p:nvSpPr>
        <p:spPr>
          <a:xfrm flipH="1">
            <a:off x="3635896" y="4149080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.P</a:t>
            </a:r>
            <a:endParaRPr lang="it-IT" dirty="0"/>
          </a:p>
        </p:txBody>
      </p:sp>
      <p:sp>
        <p:nvSpPr>
          <p:cNvPr id="16" name="Arco 15"/>
          <p:cNvSpPr/>
          <p:nvPr/>
        </p:nvSpPr>
        <p:spPr>
          <a:xfrm rot="10991409">
            <a:off x="4071715" y="3865164"/>
            <a:ext cx="151809" cy="139786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8" name="Rettangolo 17"/>
          <p:cNvSpPr/>
          <p:nvPr/>
        </p:nvSpPr>
        <p:spPr>
          <a:xfrm>
            <a:off x="3851920" y="3861048"/>
            <a:ext cx="23609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l-GR" dirty="0">
                <a:solidFill>
                  <a:prstClr val="black"/>
                </a:solidFill>
              </a:rPr>
              <a:t>θ</a:t>
            </a:r>
            <a:endParaRPr lang="it-IT" dirty="0">
              <a:solidFill>
                <a:prstClr val="black"/>
              </a:solidFill>
            </a:endParaRPr>
          </a:p>
        </p:txBody>
      </p:sp>
      <p:cxnSp>
        <p:nvCxnSpPr>
          <p:cNvPr id="20" name="Connettore 2 19"/>
          <p:cNvCxnSpPr/>
          <p:nvPr/>
        </p:nvCxnSpPr>
        <p:spPr>
          <a:xfrm flipH="1">
            <a:off x="3059832" y="3933056"/>
            <a:ext cx="1152128" cy="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ttore 2 22"/>
          <p:cNvCxnSpPr/>
          <p:nvPr/>
        </p:nvCxnSpPr>
        <p:spPr>
          <a:xfrm>
            <a:off x="4211960" y="3933056"/>
            <a:ext cx="0" cy="1656184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CasellaDiTesto 27"/>
          <p:cNvSpPr txBox="1"/>
          <p:nvPr/>
        </p:nvSpPr>
        <p:spPr>
          <a:xfrm>
            <a:off x="4499992" y="5301208"/>
            <a:ext cx="7109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err="1" smtClean="0"/>
              <a:t>F</a:t>
            </a:r>
            <a:r>
              <a:rPr lang="it-IT" sz="1200" dirty="0" err="1" smtClean="0"/>
              <a:t>gravità</a:t>
            </a:r>
            <a:endParaRPr lang="it-IT" dirty="0"/>
          </a:p>
        </p:txBody>
      </p:sp>
      <p:sp>
        <p:nvSpPr>
          <p:cNvPr id="29" name="CasellaDiTesto 28"/>
          <p:cNvSpPr txBox="1"/>
          <p:nvPr/>
        </p:nvSpPr>
        <p:spPr>
          <a:xfrm>
            <a:off x="2915816" y="3501008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err="1" smtClean="0"/>
              <a:t>F</a:t>
            </a:r>
            <a:r>
              <a:rPr lang="it-IT" sz="1200" dirty="0" err="1" smtClean="0"/>
              <a:t>centrifuga</a:t>
            </a:r>
            <a:endParaRPr lang="it-IT" dirty="0"/>
          </a:p>
        </p:txBody>
      </p:sp>
      <p:sp>
        <p:nvSpPr>
          <p:cNvPr id="30" name="CasellaDiTesto 29"/>
          <p:cNvSpPr txBox="1"/>
          <p:nvPr/>
        </p:nvSpPr>
        <p:spPr>
          <a:xfrm>
            <a:off x="6444208" y="1700808"/>
            <a:ext cx="23441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err="1" smtClean="0"/>
              <a:t>A=asse</a:t>
            </a:r>
            <a:r>
              <a:rPr lang="it-IT" dirty="0" smtClean="0"/>
              <a:t> centrale piastra</a:t>
            </a:r>
            <a:endParaRPr lang="it-IT" dirty="0"/>
          </a:p>
        </p:txBody>
      </p:sp>
      <p:sp>
        <p:nvSpPr>
          <p:cNvPr id="32" name="CasellaDiTesto 31"/>
          <p:cNvSpPr txBox="1"/>
          <p:nvPr/>
        </p:nvSpPr>
        <p:spPr>
          <a:xfrm>
            <a:off x="0" y="1052736"/>
            <a:ext cx="381642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 err="1" smtClean="0"/>
              <a:t>d=distanza</a:t>
            </a:r>
            <a:r>
              <a:rPr lang="it-IT" sz="2000" dirty="0" smtClean="0"/>
              <a:t> asse </a:t>
            </a:r>
            <a:r>
              <a:rPr lang="it-IT" sz="2000" dirty="0" err="1" smtClean="0"/>
              <a:t>A-asse</a:t>
            </a:r>
            <a:r>
              <a:rPr lang="it-IT" sz="2000" dirty="0" smtClean="0"/>
              <a:t> centro palla </a:t>
            </a:r>
          </a:p>
          <a:p>
            <a:r>
              <a:rPr lang="it-IT" sz="2000" dirty="0" err="1" smtClean="0"/>
              <a:t>R=raggio</a:t>
            </a:r>
            <a:r>
              <a:rPr lang="it-IT" sz="2000" dirty="0" smtClean="0"/>
              <a:t> palla</a:t>
            </a:r>
          </a:p>
          <a:p>
            <a:r>
              <a:rPr lang="it-IT" sz="2000" dirty="0" err="1" smtClean="0"/>
              <a:t>Rcos</a:t>
            </a:r>
            <a:r>
              <a:rPr lang="el-GR" sz="2000" dirty="0" smtClean="0"/>
              <a:t>θ</a:t>
            </a:r>
            <a:r>
              <a:rPr lang="it-IT" sz="2000" dirty="0" err="1" smtClean="0"/>
              <a:t>=proiezione</a:t>
            </a:r>
            <a:r>
              <a:rPr lang="it-IT" sz="2000" dirty="0" smtClean="0"/>
              <a:t> orizzontale di  R </a:t>
            </a:r>
            <a:r>
              <a:rPr lang="it-IT" sz="2000" dirty="0" err="1" smtClean="0"/>
              <a:t>Rsen</a:t>
            </a:r>
            <a:r>
              <a:rPr lang="el-GR" sz="2000" dirty="0" smtClean="0"/>
              <a:t>θ</a:t>
            </a:r>
            <a:r>
              <a:rPr lang="it-IT" sz="2000" dirty="0" err="1" smtClean="0"/>
              <a:t>=proiezione</a:t>
            </a:r>
            <a:r>
              <a:rPr lang="it-IT" sz="2000" dirty="0" smtClean="0"/>
              <a:t> verticale di R</a:t>
            </a:r>
          </a:p>
          <a:p>
            <a:r>
              <a:rPr lang="it-IT" sz="2000" dirty="0" err="1" smtClean="0"/>
              <a:t>r=</a:t>
            </a:r>
            <a:r>
              <a:rPr lang="it-IT" sz="2000" dirty="0" smtClean="0"/>
              <a:t> raggio ostacolo </a:t>
            </a:r>
            <a:r>
              <a:rPr lang="it-IT" sz="2000" dirty="0" err="1" smtClean="0"/>
              <a:t>=raggio</a:t>
            </a:r>
            <a:r>
              <a:rPr lang="it-IT" sz="2000" dirty="0" smtClean="0"/>
              <a:t> cerchietto</a:t>
            </a:r>
          </a:p>
          <a:p>
            <a:r>
              <a:rPr lang="it-IT" sz="2000" dirty="0" err="1" smtClean="0"/>
              <a:t>P=punto</a:t>
            </a:r>
            <a:r>
              <a:rPr lang="it-IT" sz="2000" dirty="0" smtClean="0"/>
              <a:t> contatto palla-ostacolo    </a:t>
            </a:r>
            <a:r>
              <a:rPr lang="it-IT" sz="2000" dirty="0" err="1" smtClean="0"/>
              <a:t>=centro</a:t>
            </a:r>
            <a:r>
              <a:rPr lang="it-IT" sz="2000" dirty="0" smtClean="0"/>
              <a:t> di rotazione della palla all’inizio del moto</a:t>
            </a:r>
            <a:endParaRPr lang="it-IT" sz="2000" dirty="0"/>
          </a:p>
        </p:txBody>
      </p:sp>
      <p:sp>
        <p:nvSpPr>
          <p:cNvPr id="25" name="CasellaDiTesto 24"/>
          <p:cNvSpPr txBox="1"/>
          <p:nvPr/>
        </p:nvSpPr>
        <p:spPr>
          <a:xfrm>
            <a:off x="395536" y="260648"/>
            <a:ext cx="77768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dirty="0" smtClean="0">
                <a:solidFill>
                  <a:srgbClr val="002060"/>
                </a:solidFill>
              </a:rPr>
              <a:t>Schematizzando: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 flipV="1">
            <a:off x="971600" y="4653136"/>
            <a:ext cx="7992888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" name="Ovale 2"/>
          <p:cNvSpPr/>
          <p:nvPr/>
        </p:nvSpPr>
        <p:spPr>
          <a:xfrm>
            <a:off x="3635896" y="3356992"/>
            <a:ext cx="1224136" cy="127444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4" name="Connettore 1 3"/>
          <p:cNvCxnSpPr/>
          <p:nvPr/>
        </p:nvCxnSpPr>
        <p:spPr>
          <a:xfrm flipV="1">
            <a:off x="6372200" y="1412776"/>
            <a:ext cx="0" cy="324036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nettore 2 4"/>
          <p:cNvCxnSpPr/>
          <p:nvPr/>
        </p:nvCxnSpPr>
        <p:spPr>
          <a:xfrm>
            <a:off x="4211960" y="2564904"/>
            <a:ext cx="2160240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ttangolo 5"/>
          <p:cNvSpPr/>
          <p:nvPr/>
        </p:nvSpPr>
        <p:spPr>
          <a:xfrm>
            <a:off x="5220072" y="1628800"/>
            <a:ext cx="42229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t-IT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</a:t>
            </a:r>
            <a:endParaRPr lang="it-IT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cxnSp>
        <p:nvCxnSpPr>
          <p:cNvPr id="7" name="Connettore 1 6"/>
          <p:cNvCxnSpPr/>
          <p:nvPr/>
        </p:nvCxnSpPr>
        <p:spPr>
          <a:xfrm flipV="1">
            <a:off x="4211960" y="2276872"/>
            <a:ext cx="0" cy="2376264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e 7"/>
          <p:cNvSpPr/>
          <p:nvPr/>
        </p:nvSpPr>
        <p:spPr>
          <a:xfrm>
            <a:off x="3419872" y="4365104"/>
            <a:ext cx="360040" cy="2880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9" name="Connettore 1 8"/>
          <p:cNvCxnSpPr/>
          <p:nvPr/>
        </p:nvCxnSpPr>
        <p:spPr>
          <a:xfrm flipH="1">
            <a:off x="3779912" y="4365104"/>
            <a:ext cx="432048" cy="0"/>
          </a:xfrm>
          <a:prstGeom prst="line">
            <a:avLst/>
          </a:prstGeom>
          <a:ln w="127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ttore 1 9"/>
          <p:cNvCxnSpPr/>
          <p:nvPr/>
        </p:nvCxnSpPr>
        <p:spPr>
          <a:xfrm>
            <a:off x="3779912" y="3933056"/>
            <a:ext cx="0" cy="504056"/>
          </a:xfrm>
          <a:prstGeom prst="line">
            <a:avLst/>
          </a:prstGeom>
          <a:ln w="127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ttore 1 10"/>
          <p:cNvCxnSpPr/>
          <p:nvPr/>
        </p:nvCxnSpPr>
        <p:spPr>
          <a:xfrm flipH="1">
            <a:off x="3635896" y="3933056"/>
            <a:ext cx="576066" cy="5760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asellaDiTesto 11"/>
          <p:cNvSpPr txBox="1"/>
          <p:nvPr/>
        </p:nvSpPr>
        <p:spPr>
          <a:xfrm>
            <a:off x="3995936" y="3933056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R</a:t>
            </a:r>
            <a:endParaRPr lang="it-IT" dirty="0"/>
          </a:p>
        </p:txBody>
      </p:sp>
      <p:sp>
        <p:nvSpPr>
          <p:cNvPr id="13" name="CasellaDiTesto 12"/>
          <p:cNvSpPr txBox="1"/>
          <p:nvPr/>
        </p:nvSpPr>
        <p:spPr>
          <a:xfrm>
            <a:off x="3491880" y="422108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r</a:t>
            </a:r>
            <a:endParaRPr lang="it-IT" dirty="0"/>
          </a:p>
        </p:txBody>
      </p:sp>
      <p:sp>
        <p:nvSpPr>
          <p:cNvPr id="14" name="CasellaDiTesto 13"/>
          <p:cNvSpPr txBox="1"/>
          <p:nvPr/>
        </p:nvSpPr>
        <p:spPr>
          <a:xfrm>
            <a:off x="3635896" y="4149080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.P</a:t>
            </a:r>
            <a:endParaRPr lang="it-IT" dirty="0"/>
          </a:p>
        </p:txBody>
      </p:sp>
      <p:sp>
        <p:nvSpPr>
          <p:cNvPr id="16" name="Arco 15"/>
          <p:cNvSpPr/>
          <p:nvPr/>
        </p:nvSpPr>
        <p:spPr>
          <a:xfrm rot="10991409">
            <a:off x="4071715" y="3865164"/>
            <a:ext cx="151809" cy="139786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8" name="Rettangolo 17"/>
          <p:cNvSpPr/>
          <p:nvPr/>
        </p:nvSpPr>
        <p:spPr>
          <a:xfrm>
            <a:off x="3851920" y="3861048"/>
            <a:ext cx="23609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l-GR" dirty="0">
                <a:solidFill>
                  <a:prstClr val="black"/>
                </a:solidFill>
              </a:rPr>
              <a:t>θ</a:t>
            </a:r>
            <a:endParaRPr lang="it-IT" dirty="0">
              <a:solidFill>
                <a:prstClr val="black"/>
              </a:solidFill>
            </a:endParaRPr>
          </a:p>
        </p:txBody>
      </p:sp>
      <p:cxnSp>
        <p:nvCxnSpPr>
          <p:cNvPr id="20" name="Connettore 2 19"/>
          <p:cNvCxnSpPr/>
          <p:nvPr/>
        </p:nvCxnSpPr>
        <p:spPr>
          <a:xfrm flipH="1">
            <a:off x="2627784" y="3933056"/>
            <a:ext cx="1584176" cy="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ttore 2 22"/>
          <p:cNvCxnSpPr/>
          <p:nvPr/>
        </p:nvCxnSpPr>
        <p:spPr>
          <a:xfrm>
            <a:off x="4211960" y="3933056"/>
            <a:ext cx="0" cy="1656184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CasellaDiTesto 27"/>
          <p:cNvSpPr txBox="1"/>
          <p:nvPr/>
        </p:nvSpPr>
        <p:spPr>
          <a:xfrm>
            <a:off x="4499992" y="5301208"/>
            <a:ext cx="7109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err="1" smtClean="0"/>
              <a:t>F</a:t>
            </a:r>
            <a:r>
              <a:rPr lang="it-IT" sz="1200" dirty="0" err="1" smtClean="0"/>
              <a:t>gravità</a:t>
            </a:r>
            <a:endParaRPr lang="it-IT" dirty="0"/>
          </a:p>
        </p:txBody>
      </p:sp>
      <p:sp>
        <p:nvSpPr>
          <p:cNvPr id="29" name="CasellaDiTesto 28"/>
          <p:cNvSpPr txBox="1"/>
          <p:nvPr/>
        </p:nvSpPr>
        <p:spPr>
          <a:xfrm>
            <a:off x="2699792" y="3501008"/>
            <a:ext cx="920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err="1" smtClean="0"/>
              <a:t>F</a:t>
            </a:r>
            <a:r>
              <a:rPr lang="it-IT" sz="1200" dirty="0" err="1" smtClean="0"/>
              <a:t>centrifuga</a:t>
            </a:r>
            <a:endParaRPr lang="it-IT" dirty="0"/>
          </a:p>
        </p:txBody>
      </p:sp>
      <p:sp>
        <p:nvSpPr>
          <p:cNvPr id="30" name="CasellaDiTesto 29"/>
          <p:cNvSpPr txBox="1"/>
          <p:nvPr/>
        </p:nvSpPr>
        <p:spPr>
          <a:xfrm>
            <a:off x="6444208" y="1700808"/>
            <a:ext cx="23441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err="1" smtClean="0"/>
              <a:t>A=asse</a:t>
            </a:r>
            <a:r>
              <a:rPr lang="it-IT" dirty="0" smtClean="0"/>
              <a:t> centrale piastra</a:t>
            </a:r>
            <a:endParaRPr lang="it-IT" dirty="0"/>
          </a:p>
        </p:txBody>
      </p:sp>
      <p:sp>
        <p:nvSpPr>
          <p:cNvPr id="24" name="CasellaDiTesto 23"/>
          <p:cNvSpPr txBox="1"/>
          <p:nvPr/>
        </p:nvSpPr>
        <p:spPr>
          <a:xfrm>
            <a:off x="323528" y="332656"/>
            <a:ext cx="287566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 smtClean="0">
                <a:solidFill>
                  <a:srgbClr val="002060"/>
                </a:solidFill>
              </a:rPr>
              <a:t>Forze agenti sulla palla:</a:t>
            </a:r>
          </a:p>
          <a:p>
            <a:r>
              <a:rPr lang="it-IT" sz="2000" dirty="0" err="1" smtClean="0"/>
              <a:t>Fgravità=mg</a:t>
            </a:r>
            <a:endParaRPr lang="it-IT" sz="2000" dirty="0" smtClean="0"/>
          </a:p>
          <a:p>
            <a:r>
              <a:rPr lang="it-IT" sz="2000" dirty="0" err="1" smtClean="0"/>
              <a:t>Fcentrifuga=m</a:t>
            </a:r>
            <a:r>
              <a:rPr lang="el-GR" sz="2000" dirty="0" smtClean="0">
                <a:latin typeface="Calibri"/>
              </a:rPr>
              <a:t>ω</a:t>
            </a:r>
            <a:r>
              <a:rPr lang="it-IT" sz="2000" baseline="30000" dirty="0" smtClean="0">
                <a:latin typeface="Calibri"/>
              </a:rPr>
              <a:t>2</a:t>
            </a:r>
            <a:r>
              <a:rPr lang="it-IT" sz="2000" dirty="0" smtClean="0">
                <a:latin typeface="Calibri"/>
              </a:rPr>
              <a:t>d</a:t>
            </a:r>
            <a:endParaRPr lang="it-IT" sz="2000" dirty="0"/>
          </a:p>
        </p:txBody>
      </p:sp>
      <p:sp>
        <p:nvSpPr>
          <p:cNvPr id="25" name="CasellaDiTesto 24"/>
          <p:cNvSpPr txBox="1"/>
          <p:nvPr/>
        </p:nvSpPr>
        <p:spPr>
          <a:xfrm>
            <a:off x="179512" y="2132856"/>
            <a:ext cx="273630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 smtClean="0">
                <a:solidFill>
                  <a:srgbClr val="002060"/>
                </a:solidFill>
              </a:rPr>
              <a:t>Condizioni per il moto  della palla (rotazione intorno al punto P):</a:t>
            </a:r>
          </a:p>
          <a:p>
            <a:r>
              <a:rPr lang="it-IT" sz="2000" dirty="0" err="1" smtClean="0"/>
              <a:t>Mcentrifugo=Mgravità</a:t>
            </a:r>
            <a:endParaRPr lang="it-IT" sz="2000" dirty="0"/>
          </a:p>
        </p:txBody>
      </p:sp>
      <p:cxnSp>
        <p:nvCxnSpPr>
          <p:cNvPr id="31" name="Connettore 7 30"/>
          <p:cNvCxnSpPr/>
          <p:nvPr/>
        </p:nvCxnSpPr>
        <p:spPr>
          <a:xfrm rot="10800000">
            <a:off x="3995936" y="3068960"/>
            <a:ext cx="720080" cy="216024"/>
          </a:xfrm>
          <a:prstGeom prst="curvedConnector3">
            <a:avLst>
              <a:gd name="adj1" fmla="val -79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Connettore 1 8"/>
          <p:cNvCxnSpPr/>
          <p:nvPr/>
        </p:nvCxnSpPr>
        <p:spPr>
          <a:xfrm flipH="1">
            <a:off x="3779912" y="4437112"/>
            <a:ext cx="432048" cy="0"/>
          </a:xfrm>
          <a:prstGeom prst="line">
            <a:avLst/>
          </a:prstGeom>
          <a:ln w="127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ttore 1 9"/>
          <p:cNvCxnSpPr/>
          <p:nvPr/>
        </p:nvCxnSpPr>
        <p:spPr>
          <a:xfrm>
            <a:off x="3779912" y="3933056"/>
            <a:ext cx="0" cy="504056"/>
          </a:xfrm>
          <a:prstGeom prst="line">
            <a:avLst/>
          </a:prstGeom>
          <a:ln w="127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ttore 1 10"/>
          <p:cNvCxnSpPr/>
          <p:nvPr/>
        </p:nvCxnSpPr>
        <p:spPr>
          <a:xfrm flipH="1">
            <a:off x="3779912" y="3933056"/>
            <a:ext cx="432050" cy="5040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asellaDiTesto 11"/>
          <p:cNvSpPr txBox="1"/>
          <p:nvPr/>
        </p:nvSpPr>
        <p:spPr>
          <a:xfrm>
            <a:off x="3995936" y="3933056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R</a:t>
            </a:r>
            <a:endParaRPr lang="it-IT" dirty="0"/>
          </a:p>
        </p:txBody>
      </p:sp>
      <p:sp>
        <p:nvSpPr>
          <p:cNvPr id="14" name="CasellaDiTesto 13"/>
          <p:cNvSpPr txBox="1"/>
          <p:nvPr/>
        </p:nvSpPr>
        <p:spPr>
          <a:xfrm>
            <a:off x="3491880" y="4293096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 </a:t>
            </a:r>
            <a:r>
              <a:rPr lang="it-IT" dirty="0" smtClean="0"/>
              <a:t>P  </a:t>
            </a:r>
            <a:r>
              <a:rPr lang="it-IT" sz="1200" dirty="0" err="1" smtClean="0"/>
              <a:t>Rcos</a:t>
            </a:r>
            <a:r>
              <a:rPr lang="el-GR" sz="1200" dirty="0" smtClean="0"/>
              <a:t>θ</a:t>
            </a:r>
            <a:endParaRPr lang="it-IT" sz="1200" dirty="0"/>
          </a:p>
        </p:txBody>
      </p:sp>
      <p:sp>
        <p:nvSpPr>
          <p:cNvPr id="16" name="Arco 15"/>
          <p:cNvSpPr/>
          <p:nvPr/>
        </p:nvSpPr>
        <p:spPr>
          <a:xfrm rot="10991409">
            <a:off x="4071715" y="3865164"/>
            <a:ext cx="151809" cy="139786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8" name="Rettangolo 17"/>
          <p:cNvSpPr/>
          <p:nvPr/>
        </p:nvSpPr>
        <p:spPr>
          <a:xfrm>
            <a:off x="3851920" y="3861048"/>
            <a:ext cx="23609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l-GR" dirty="0">
                <a:solidFill>
                  <a:prstClr val="black"/>
                </a:solidFill>
              </a:rPr>
              <a:t>θ</a:t>
            </a:r>
            <a:endParaRPr lang="it-IT" dirty="0">
              <a:solidFill>
                <a:prstClr val="black"/>
              </a:solidFill>
            </a:endParaRPr>
          </a:p>
        </p:txBody>
      </p:sp>
      <p:cxnSp>
        <p:nvCxnSpPr>
          <p:cNvPr id="23" name="Connettore 2 22"/>
          <p:cNvCxnSpPr/>
          <p:nvPr/>
        </p:nvCxnSpPr>
        <p:spPr>
          <a:xfrm>
            <a:off x="4211960" y="3933056"/>
            <a:ext cx="0" cy="1656184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CasellaDiTesto 27"/>
          <p:cNvSpPr txBox="1"/>
          <p:nvPr/>
        </p:nvSpPr>
        <p:spPr>
          <a:xfrm>
            <a:off x="4355976" y="4725144"/>
            <a:ext cx="9834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err="1" smtClean="0"/>
              <a:t>F</a:t>
            </a:r>
            <a:r>
              <a:rPr lang="it-IT" sz="1200" dirty="0" err="1" smtClean="0"/>
              <a:t>gravità=mg</a:t>
            </a:r>
            <a:endParaRPr lang="it-IT" dirty="0"/>
          </a:p>
        </p:txBody>
      </p:sp>
      <p:sp>
        <p:nvSpPr>
          <p:cNvPr id="25" name="CasellaDiTesto 24"/>
          <p:cNvSpPr txBox="1"/>
          <p:nvPr/>
        </p:nvSpPr>
        <p:spPr>
          <a:xfrm>
            <a:off x="395536" y="2132856"/>
            <a:ext cx="331236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 err="1" smtClean="0"/>
              <a:t>Mcentrifugo=</a:t>
            </a:r>
            <a:r>
              <a:rPr lang="it-IT" sz="2000" dirty="0" smtClean="0"/>
              <a:t> m</a:t>
            </a:r>
            <a:r>
              <a:rPr lang="el-GR" sz="2000" dirty="0" smtClean="0"/>
              <a:t>ω</a:t>
            </a:r>
            <a:r>
              <a:rPr lang="it-IT" sz="2000" baseline="30000" dirty="0" smtClean="0"/>
              <a:t>2</a:t>
            </a:r>
            <a:r>
              <a:rPr lang="it-IT" sz="2000" dirty="0" smtClean="0"/>
              <a:t>d*Rsen</a:t>
            </a:r>
            <a:r>
              <a:rPr lang="el-GR" sz="2000" dirty="0" smtClean="0"/>
              <a:t>θ</a:t>
            </a:r>
            <a:endParaRPr lang="it-IT" sz="2000" dirty="0" smtClean="0"/>
          </a:p>
          <a:p>
            <a:endParaRPr lang="it-IT" sz="2000" dirty="0"/>
          </a:p>
          <a:p>
            <a:endParaRPr lang="it-IT" sz="2000" dirty="0" smtClean="0"/>
          </a:p>
          <a:p>
            <a:endParaRPr lang="it-IT" sz="2000" dirty="0" smtClean="0"/>
          </a:p>
          <a:p>
            <a:r>
              <a:rPr lang="it-IT" sz="2000" dirty="0" smtClean="0"/>
              <a:t>Mgravità=mg*Rcos</a:t>
            </a:r>
            <a:r>
              <a:rPr lang="el-GR" sz="2000" dirty="0" smtClean="0"/>
              <a:t>θ</a:t>
            </a:r>
            <a:endParaRPr lang="it-IT" sz="2000" dirty="0"/>
          </a:p>
        </p:txBody>
      </p:sp>
      <p:cxnSp>
        <p:nvCxnSpPr>
          <p:cNvPr id="27" name="Connettore 1 26"/>
          <p:cNvCxnSpPr/>
          <p:nvPr/>
        </p:nvCxnSpPr>
        <p:spPr>
          <a:xfrm>
            <a:off x="3779912" y="3933056"/>
            <a:ext cx="432048" cy="0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ttore 2 34"/>
          <p:cNvCxnSpPr/>
          <p:nvPr/>
        </p:nvCxnSpPr>
        <p:spPr>
          <a:xfrm flipH="1">
            <a:off x="4788024" y="1988840"/>
            <a:ext cx="1440160" cy="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ttore 1 35"/>
          <p:cNvCxnSpPr/>
          <p:nvPr/>
        </p:nvCxnSpPr>
        <p:spPr>
          <a:xfrm>
            <a:off x="5868144" y="1988840"/>
            <a:ext cx="0" cy="504056"/>
          </a:xfrm>
          <a:prstGeom prst="line">
            <a:avLst/>
          </a:prstGeom>
          <a:ln w="127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ttore 1 37"/>
          <p:cNvCxnSpPr/>
          <p:nvPr/>
        </p:nvCxnSpPr>
        <p:spPr>
          <a:xfrm flipV="1">
            <a:off x="5868144" y="1988840"/>
            <a:ext cx="360040" cy="5040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CasellaDiTesto 38"/>
          <p:cNvSpPr txBox="1"/>
          <p:nvPr/>
        </p:nvSpPr>
        <p:spPr>
          <a:xfrm>
            <a:off x="6084168" y="213285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R</a:t>
            </a:r>
            <a:endParaRPr lang="it-IT" dirty="0"/>
          </a:p>
        </p:txBody>
      </p:sp>
      <p:sp>
        <p:nvSpPr>
          <p:cNvPr id="40" name="Rettangolo 39"/>
          <p:cNvSpPr/>
          <p:nvPr/>
        </p:nvSpPr>
        <p:spPr>
          <a:xfrm>
            <a:off x="4860032" y="1556792"/>
            <a:ext cx="144015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600" dirty="0" err="1" smtClean="0"/>
              <a:t>Fcentrifuga</a:t>
            </a:r>
            <a:endParaRPr lang="it-IT" sz="1600" dirty="0"/>
          </a:p>
        </p:txBody>
      </p:sp>
      <p:sp>
        <p:nvSpPr>
          <p:cNvPr id="41" name="Rettangolo 40"/>
          <p:cNvSpPr/>
          <p:nvPr/>
        </p:nvSpPr>
        <p:spPr>
          <a:xfrm>
            <a:off x="5868144" y="1988840"/>
            <a:ext cx="3080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l-GR" dirty="0">
                <a:solidFill>
                  <a:prstClr val="black"/>
                </a:solidFill>
              </a:rPr>
              <a:t>θ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42" name="CasellaDiTesto 41"/>
          <p:cNvSpPr txBox="1"/>
          <p:nvPr/>
        </p:nvSpPr>
        <p:spPr>
          <a:xfrm>
            <a:off x="5652120" y="2348880"/>
            <a:ext cx="375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P</a:t>
            </a:r>
            <a:endParaRPr lang="it-IT" dirty="0"/>
          </a:p>
        </p:txBody>
      </p:sp>
      <p:sp>
        <p:nvSpPr>
          <p:cNvPr id="44" name="Rettangolo 43"/>
          <p:cNvSpPr/>
          <p:nvPr/>
        </p:nvSpPr>
        <p:spPr>
          <a:xfrm>
            <a:off x="5364088" y="2060848"/>
            <a:ext cx="57606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200" dirty="0" err="1" smtClean="0"/>
              <a:t>Rsen</a:t>
            </a:r>
            <a:r>
              <a:rPr lang="el-GR" sz="1200" dirty="0" smtClean="0"/>
              <a:t>θ</a:t>
            </a:r>
            <a:endParaRPr lang="it-IT" sz="1200" dirty="0"/>
          </a:p>
        </p:txBody>
      </p:sp>
      <p:sp>
        <p:nvSpPr>
          <p:cNvPr id="46" name="Arco 45"/>
          <p:cNvSpPr/>
          <p:nvPr/>
        </p:nvSpPr>
        <p:spPr>
          <a:xfrm rot="10634641">
            <a:off x="6017478" y="1849631"/>
            <a:ext cx="205387" cy="226161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287016" y="188640"/>
            <a:ext cx="8856984" cy="87408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 smtClean="0">
                <a:solidFill>
                  <a:srgbClr val="002060"/>
                </a:solidFill>
              </a:rPr>
              <a:t>Sviluppo delle condizioni  per il moto centrifugo della pallina:</a:t>
            </a:r>
          </a:p>
          <a:p>
            <a:r>
              <a:rPr lang="it-IT" sz="2000" dirty="0" smtClean="0">
                <a:solidFill>
                  <a:srgbClr val="002060"/>
                </a:solidFill>
              </a:rPr>
              <a:t>                                            </a:t>
            </a:r>
            <a:r>
              <a:rPr lang="it-IT" sz="2000" dirty="0" err="1" smtClean="0">
                <a:solidFill>
                  <a:srgbClr val="002060"/>
                </a:solidFill>
              </a:rPr>
              <a:t>Mcentrifugo=Mgravità</a:t>
            </a:r>
            <a:endParaRPr lang="it-IT" sz="2000" dirty="0">
              <a:solidFill>
                <a:srgbClr val="002060"/>
              </a:solidFill>
            </a:endParaRPr>
          </a:p>
          <a:p>
            <a:endParaRPr lang="it-IT" dirty="0" smtClean="0"/>
          </a:p>
          <a:p>
            <a:r>
              <a:rPr lang="it-IT" dirty="0" smtClean="0"/>
              <a:t>Ovvero:</a:t>
            </a:r>
          </a:p>
          <a:p>
            <a:r>
              <a:rPr lang="it-IT" dirty="0" smtClean="0"/>
              <a:t>m</a:t>
            </a:r>
            <a:r>
              <a:rPr lang="el-GR" dirty="0" smtClean="0"/>
              <a:t>ω</a:t>
            </a:r>
            <a:r>
              <a:rPr lang="it-IT" baseline="30000" dirty="0" smtClean="0"/>
              <a:t>2</a:t>
            </a:r>
            <a:r>
              <a:rPr lang="it-IT" dirty="0" smtClean="0"/>
              <a:t>d*Rsen</a:t>
            </a:r>
            <a:r>
              <a:rPr lang="el-GR" dirty="0" smtClean="0"/>
              <a:t>θ</a:t>
            </a:r>
            <a:r>
              <a:rPr lang="it-IT" dirty="0" smtClean="0"/>
              <a:t>=mg*Rcos</a:t>
            </a:r>
            <a:r>
              <a:rPr lang="el-GR" dirty="0" smtClean="0"/>
              <a:t>θ</a:t>
            </a:r>
            <a:endParaRPr lang="it-IT" dirty="0" smtClean="0"/>
          </a:p>
          <a:p>
            <a:endParaRPr lang="it-IT" dirty="0" smtClean="0"/>
          </a:p>
          <a:p>
            <a:r>
              <a:rPr lang="it-IT" dirty="0"/>
              <a:t>S</a:t>
            </a:r>
            <a:r>
              <a:rPr lang="it-IT" dirty="0" smtClean="0"/>
              <a:t>emplificando per </a:t>
            </a:r>
            <a:r>
              <a:rPr lang="it-IT" dirty="0" err="1" smtClean="0"/>
              <a:t>mR</a:t>
            </a:r>
            <a:r>
              <a:rPr lang="it-IT" dirty="0" smtClean="0"/>
              <a:t>:</a:t>
            </a:r>
          </a:p>
          <a:p>
            <a:r>
              <a:rPr lang="el-GR" dirty="0" smtClean="0"/>
              <a:t>ω</a:t>
            </a:r>
            <a:r>
              <a:rPr lang="it-IT" baseline="30000" dirty="0" smtClean="0"/>
              <a:t>2</a:t>
            </a:r>
            <a:r>
              <a:rPr lang="it-IT" dirty="0" smtClean="0"/>
              <a:t>d*sen</a:t>
            </a:r>
            <a:r>
              <a:rPr lang="el-GR" dirty="0" smtClean="0"/>
              <a:t>θ</a:t>
            </a:r>
            <a:r>
              <a:rPr lang="it-IT" dirty="0" smtClean="0"/>
              <a:t>=g*cos</a:t>
            </a:r>
            <a:r>
              <a:rPr lang="el-GR" dirty="0" smtClean="0"/>
              <a:t>θ</a:t>
            </a:r>
            <a:r>
              <a:rPr lang="it-IT" dirty="0" smtClean="0"/>
              <a:t>,</a:t>
            </a:r>
          </a:p>
          <a:p>
            <a:endParaRPr lang="it-IT" dirty="0" smtClean="0"/>
          </a:p>
          <a:p>
            <a:r>
              <a:rPr lang="it-IT" dirty="0" smtClean="0"/>
              <a:t> Poi,  sostituendo sen</a:t>
            </a:r>
            <a:r>
              <a:rPr lang="el-GR" dirty="0" smtClean="0"/>
              <a:t>θ</a:t>
            </a:r>
            <a:r>
              <a:rPr lang="it-IT" dirty="0" smtClean="0"/>
              <a:t> /cos</a:t>
            </a:r>
            <a:r>
              <a:rPr lang="el-GR" dirty="0" smtClean="0"/>
              <a:t>θ</a:t>
            </a:r>
            <a:r>
              <a:rPr lang="it-IT" dirty="0" smtClean="0"/>
              <a:t> , e tenendo presente che:</a:t>
            </a:r>
          </a:p>
          <a:p>
            <a:r>
              <a:rPr lang="it-IT" dirty="0" smtClean="0"/>
              <a:t>R-(</a:t>
            </a:r>
            <a:r>
              <a:rPr lang="it-IT" dirty="0" err="1" smtClean="0"/>
              <a:t>R+r</a:t>
            </a:r>
            <a:r>
              <a:rPr lang="it-IT" dirty="0" smtClean="0"/>
              <a:t>)sen</a:t>
            </a:r>
            <a:r>
              <a:rPr lang="el-GR" dirty="0" smtClean="0"/>
              <a:t>θ</a:t>
            </a:r>
            <a:r>
              <a:rPr lang="it-IT" dirty="0" smtClean="0"/>
              <a:t>  </a:t>
            </a:r>
            <a:r>
              <a:rPr lang="it-IT" dirty="0" err="1" smtClean="0"/>
              <a:t>=r</a:t>
            </a:r>
            <a:r>
              <a:rPr lang="it-IT" dirty="0" smtClean="0"/>
              <a:t>  da cui  risulta:</a:t>
            </a:r>
          </a:p>
          <a:p>
            <a:r>
              <a:rPr lang="it-IT" dirty="0" smtClean="0"/>
              <a:t>sen</a:t>
            </a:r>
            <a:r>
              <a:rPr lang="el-GR" dirty="0" smtClean="0"/>
              <a:t>θ</a:t>
            </a:r>
            <a:r>
              <a:rPr lang="it-IT" dirty="0" smtClean="0"/>
              <a:t> =(</a:t>
            </a:r>
            <a:r>
              <a:rPr lang="it-IT" dirty="0" err="1" smtClean="0"/>
              <a:t>R-r</a:t>
            </a:r>
            <a:r>
              <a:rPr lang="it-IT" dirty="0" smtClean="0"/>
              <a:t>)/(</a:t>
            </a:r>
            <a:r>
              <a:rPr lang="it-IT" dirty="0" err="1" smtClean="0"/>
              <a:t>R+r</a:t>
            </a:r>
            <a:r>
              <a:rPr lang="it-IT" dirty="0" smtClean="0"/>
              <a:t>)      e                                       ,</a:t>
            </a:r>
          </a:p>
          <a:p>
            <a:endParaRPr lang="it-IT" dirty="0" smtClean="0"/>
          </a:p>
          <a:p>
            <a:r>
              <a:rPr lang="it-IT" dirty="0" smtClean="0"/>
              <a:t>si ottiene    </a:t>
            </a:r>
          </a:p>
          <a:p>
            <a:endParaRPr lang="it-IT" dirty="0"/>
          </a:p>
          <a:p>
            <a:endParaRPr lang="it-IT" dirty="0" smtClean="0"/>
          </a:p>
          <a:p>
            <a:r>
              <a:rPr lang="it-IT" dirty="0" smtClean="0"/>
              <a:t>Quindi, la condizione del moto porta a : </a:t>
            </a:r>
          </a:p>
          <a:p>
            <a:r>
              <a:rPr lang="it-IT" dirty="0"/>
              <a:t> </a:t>
            </a:r>
            <a:endParaRPr lang="it-IT" dirty="0" smtClean="0"/>
          </a:p>
          <a:p>
            <a:r>
              <a:rPr lang="it-IT" dirty="0" smtClean="0"/>
              <a:t>che esprime la </a:t>
            </a:r>
            <a:r>
              <a:rPr lang="it-IT" u="sng" dirty="0" smtClean="0"/>
              <a:t>dipendenza della velocità angolare </a:t>
            </a:r>
            <a:r>
              <a:rPr lang="el-GR" u="sng" dirty="0" smtClean="0"/>
              <a:t>ω</a:t>
            </a:r>
            <a:r>
              <a:rPr lang="it-IT" u="sng" dirty="0" smtClean="0"/>
              <a:t> da d (distanza dell’ostacolo).</a:t>
            </a:r>
          </a:p>
          <a:p>
            <a:r>
              <a:rPr lang="it-IT" dirty="0" smtClean="0"/>
              <a:t>Per d=0 o </a:t>
            </a:r>
            <a:r>
              <a:rPr lang="it-IT" dirty="0" err="1" smtClean="0"/>
              <a:t>R=r</a:t>
            </a:r>
            <a:r>
              <a:rPr lang="it-IT" dirty="0" smtClean="0"/>
              <a:t> è necessaria una velocità di rotazione infinita. Per r=0 si muove con una velocità di rotazione infinitesima.</a:t>
            </a:r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/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graphicFrame>
        <p:nvGraphicFramePr>
          <p:cNvPr id="9" name="Oggetto 8"/>
          <p:cNvGraphicFramePr>
            <a:graphicFrameLocks noChangeAspect="1"/>
          </p:cNvGraphicFramePr>
          <p:nvPr/>
        </p:nvGraphicFramePr>
        <p:xfrm>
          <a:off x="2915816" y="3068960"/>
          <a:ext cx="1386954" cy="719956"/>
        </p:xfrm>
        <a:graphic>
          <a:graphicData uri="http://schemas.openxmlformats.org/presentationml/2006/ole">
            <p:oleObj spid="_x0000_s1026" name="Equazione" r:id="rId3" imgW="901440" imgH="431640" progId="Equation.3">
              <p:embed/>
            </p:oleObj>
          </a:graphicData>
        </a:graphic>
      </p:graphicFrame>
      <p:graphicFrame>
        <p:nvGraphicFramePr>
          <p:cNvPr id="10" name="Oggetto 9"/>
          <p:cNvGraphicFramePr>
            <a:graphicFrameLocks noChangeAspect="1"/>
          </p:cNvGraphicFramePr>
          <p:nvPr/>
        </p:nvGraphicFramePr>
        <p:xfrm>
          <a:off x="1475656" y="3789040"/>
          <a:ext cx="1584176" cy="720080"/>
        </p:xfrm>
        <a:graphic>
          <a:graphicData uri="http://schemas.openxmlformats.org/presentationml/2006/ole">
            <p:oleObj spid="_x0000_s1027" name="Equazione" r:id="rId4" imgW="1320480" imgH="482400" progId="Equation.3">
              <p:embed/>
            </p:oleObj>
          </a:graphicData>
        </a:graphic>
      </p:graphicFrame>
      <p:graphicFrame>
        <p:nvGraphicFramePr>
          <p:cNvPr id="11" name="Oggetto 10"/>
          <p:cNvGraphicFramePr>
            <a:graphicFrameLocks noChangeAspect="1"/>
          </p:cNvGraphicFramePr>
          <p:nvPr/>
        </p:nvGraphicFramePr>
        <p:xfrm>
          <a:off x="4427984" y="4293096"/>
          <a:ext cx="1944216" cy="783332"/>
        </p:xfrm>
        <a:graphic>
          <a:graphicData uri="http://schemas.openxmlformats.org/presentationml/2006/ole">
            <p:oleObj spid="_x0000_s1028" name="Equazione" r:id="rId5" imgW="952200" imgH="4950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la 2"/>
          <p:cNvGraphicFramePr>
            <a:graphicFrameLocks noGrp="1"/>
          </p:cNvGraphicFramePr>
          <p:nvPr/>
        </p:nvGraphicFramePr>
        <p:xfrm>
          <a:off x="1259632" y="1700808"/>
          <a:ext cx="60960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Tipo di ostacolo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>
                          <a:latin typeface="Calibri"/>
                        </a:rPr>
                        <a:t>Δ</a:t>
                      </a:r>
                      <a:r>
                        <a:rPr lang="it-IT" dirty="0" smtClean="0">
                          <a:latin typeface="Calibri"/>
                        </a:rPr>
                        <a:t>V  </a:t>
                      </a:r>
                    </a:p>
                    <a:p>
                      <a:r>
                        <a:rPr lang="it-IT" dirty="0" smtClean="0">
                          <a:latin typeface="Calibri"/>
                        </a:rPr>
                        <a:t>(</a:t>
                      </a:r>
                      <a:r>
                        <a:rPr lang="it-IT" dirty="0" err="1" smtClean="0">
                          <a:latin typeface="Calibri"/>
                        </a:rPr>
                        <a:t>%sulla</a:t>
                      </a:r>
                      <a:r>
                        <a:rPr lang="it-IT" dirty="0" smtClean="0">
                          <a:latin typeface="Calibri"/>
                        </a:rPr>
                        <a:t> portata)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V [km/h]</a:t>
                      </a:r>
                      <a:endParaRPr lang="it-I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Cerchio</a:t>
                      </a:r>
                      <a:r>
                        <a:rPr lang="it-IT" baseline="0" dirty="0" smtClean="0"/>
                        <a:t> plastica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aseline="0" dirty="0" smtClean="0"/>
                        <a:t>raggio=0,5[cm]</a:t>
                      </a:r>
                      <a:endParaRPr lang="it-IT" dirty="0" smtClean="0"/>
                    </a:p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75%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21,6</a:t>
                      </a:r>
                      <a:endParaRPr lang="it-I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Cerchio cavo elettrico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raggio=0,25[cm] </a:t>
                      </a:r>
                    </a:p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70%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16,4</a:t>
                      </a:r>
                      <a:endParaRPr lang="it-I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Cerchio filo</a:t>
                      </a:r>
                      <a:r>
                        <a:rPr lang="it-IT" baseline="0" dirty="0" smtClean="0"/>
                        <a:t> di ferro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aseline="0" dirty="0" smtClean="0"/>
                        <a:t>raggio=0,05[cm]</a:t>
                      </a:r>
                      <a:endParaRPr lang="it-IT" dirty="0" smtClean="0"/>
                    </a:p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50%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11,0</a:t>
                      </a:r>
                      <a:endParaRPr lang="it-IT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CasellaDiTesto 3"/>
          <p:cNvSpPr txBox="1"/>
          <p:nvPr/>
        </p:nvSpPr>
        <p:spPr>
          <a:xfrm>
            <a:off x="0" y="620688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>
                <a:solidFill>
                  <a:schemeClr val="tx2"/>
                </a:solidFill>
              </a:rPr>
              <a:t>Misure sperimentali di velocità “di fuga” ottenute con una </a:t>
            </a:r>
            <a:r>
              <a:rPr lang="it-IT" b="1" dirty="0" smtClean="0">
                <a:solidFill>
                  <a:schemeClr val="tx2"/>
                </a:solidFill>
              </a:rPr>
              <a:t>pallina di plastica di raggio 3,5[cm]</a:t>
            </a:r>
            <a:endParaRPr lang="it-IT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la 2"/>
          <p:cNvGraphicFramePr>
            <a:graphicFrameLocks noGrp="1"/>
          </p:cNvGraphicFramePr>
          <p:nvPr/>
        </p:nvGraphicFramePr>
        <p:xfrm>
          <a:off x="1259632" y="1188720"/>
          <a:ext cx="6096000" cy="502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Tipo di ostacolo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>
                          <a:latin typeface="Calibri"/>
                        </a:rPr>
                        <a:t> </a:t>
                      </a:r>
                      <a:r>
                        <a:rPr lang="el-GR" dirty="0" smtClean="0">
                          <a:latin typeface="Calibri"/>
                        </a:rPr>
                        <a:t>ω</a:t>
                      </a:r>
                      <a:r>
                        <a:rPr lang="it-IT" dirty="0" smtClean="0">
                          <a:latin typeface="Calibri"/>
                        </a:rPr>
                        <a:t>= </a:t>
                      </a:r>
                      <a:r>
                        <a:rPr lang="it-IT" dirty="0" err="1" smtClean="0">
                          <a:latin typeface="Calibri"/>
                        </a:rPr>
                        <a:t>formula</a:t>
                      </a:r>
                      <a:r>
                        <a:rPr lang="it-IT" dirty="0" smtClean="0">
                          <a:latin typeface="Calibri"/>
                        </a:rPr>
                        <a:t> </a:t>
                      </a:r>
                    </a:p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69875" indent="-269875" algn="ctr"/>
                      <a:r>
                        <a:rPr lang="el-GR" dirty="0" smtClean="0">
                          <a:latin typeface="Calibri"/>
                        </a:rPr>
                        <a:t>ω</a:t>
                      </a:r>
                      <a:r>
                        <a:rPr lang="it-IT" dirty="0" smtClean="0">
                          <a:latin typeface="Calibri"/>
                        </a:rPr>
                        <a:t> = </a:t>
                      </a:r>
                      <a:r>
                        <a:rPr lang="it-IT" dirty="0" smtClean="0">
                          <a:latin typeface="+mn-lt"/>
                        </a:rPr>
                        <a:t>v</a:t>
                      </a:r>
                      <a:r>
                        <a:rPr lang="it-IT" dirty="0" smtClean="0"/>
                        <a:t>/(sensibilità</a:t>
                      </a:r>
                      <a:r>
                        <a:rPr lang="it-IT" baseline="0" dirty="0" smtClean="0"/>
                        <a:t>    tachimetro)</a:t>
                      </a:r>
                      <a:r>
                        <a:rPr lang="it-IT" dirty="0" smtClean="0"/>
                        <a:t> </a:t>
                      </a:r>
                    </a:p>
                    <a:p>
                      <a:pPr marL="269875" indent="-269875" algn="ctr"/>
                      <a:endParaRPr lang="it-IT" dirty="0" smtClean="0"/>
                    </a:p>
                    <a:p>
                      <a:pPr marL="269875" indent="-269875" algn="ctr"/>
                      <a:r>
                        <a:rPr lang="it-IT" dirty="0" smtClean="0"/>
                        <a:t>sperimentale</a:t>
                      </a:r>
                      <a:endParaRPr lang="it-I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Cerchio</a:t>
                      </a:r>
                      <a:r>
                        <a:rPr lang="it-IT" baseline="0" dirty="0" smtClean="0"/>
                        <a:t> plastica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aseline="0" dirty="0" smtClean="0"/>
                        <a:t>raggio=0,5[cm]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aseline="0" dirty="0" smtClean="0"/>
                        <a:t>d=8,3[cm]</a:t>
                      </a:r>
                      <a:endParaRPr lang="it-IT" dirty="0" smtClean="0"/>
                    </a:p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10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12,0</a:t>
                      </a:r>
                      <a:endParaRPr lang="it-I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Cerchio cavo elettrico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raggio=0,25[cm]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d=6,5[cm]</a:t>
                      </a:r>
                    </a:p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9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9,1</a:t>
                      </a:r>
                      <a:endParaRPr lang="it-I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Cerchio filo</a:t>
                      </a:r>
                      <a:r>
                        <a:rPr lang="it-IT" baseline="0" dirty="0" smtClean="0"/>
                        <a:t> di ferro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aseline="0" dirty="0" smtClean="0"/>
                        <a:t>raggio=0,05[cm]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aseline="0" dirty="0" smtClean="0"/>
                        <a:t>d=4,5[cm]</a:t>
                      </a:r>
                      <a:endParaRPr lang="it-IT" dirty="0" smtClean="0"/>
                    </a:p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5</a:t>
                      </a:r>
                    </a:p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6,1</a:t>
                      </a:r>
                    </a:p>
                    <a:p>
                      <a:endParaRPr lang="it-IT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CasellaDiTesto 3"/>
          <p:cNvSpPr txBox="1"/>
          <p:nvPr/>
        </p:nvSpPr>
        <p:spPr>
          <a:xfrm>
            <a:off x="0" y="404664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>
                <a:solidFill>
                  <a:schemeClr val="tx2"/>
                </a:solidFill>
              </a:rPr>
              <a:t>Confronto misure sperimentali di velocità “di fuga” ottenute e valori previsti dalla formula</a:t>
            </a:r>
          </a:p>
          <a:p>
            <a:pPr algn="ctr"/>
            <a:r>
              <a:rPr lang="it-IT" b="1" dirty="0" smtClean="0">
                <a:solidFill>
                  <a:schemeClr val="tx2"/>
                </a:solidFill>
              </a:rPr>
              <a:t>(</a:t>
            </a:r>
            <a:r>
              <a:rPr lang="it-IT" b="1" dirty="0" smtClean="0">
                <a:solidFill>
                  <a:srgbClr val="0070C0"/>
                </a:solidFill>
              </a:rPr>
              <a:t>essendo sensibilità  tachimetro=0,5[km/h])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43745</TotalTime>
  <Words>692</Words>
  <Application>Microsoft Office PowerPoint</Application>
  <PresentationFormat>Presentazione su schermo (4:3)</PresentationFormat>
  <Paragraphs>161</Paragraphs>
  <Slides>19</Slides>
  <Notes>3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19</vt:i4>
      </vt:variant>
    </vt:vector>
  </HeadingPairs>
  <TitlesOfParts>
    <vt:vector size="21" baseType="lpstr">
      <vt:lpstr>Tema di Office</vt:lpstr>
      <vt:lpstr>Equazione</vt:lpstr>
      <vt:lpstr>FUNZIONAMENTO PIASTRA ROTANTE 2.0</vt:lpstr>
      <vt:lpstr>Diapositiva 2</vt:lpstr>
      <vt:lpstr>Si pone in rotazione la piastra ,a velocità variabili e crescenti:  la pallina esce dal cerchietto allontanandosi dal centro in corrispondenza al raggiungimento di una velocità minima.  </vt:lpstr>
      <vt:lpstr>Diapositiva 4</vt:lpstr>
      <vt:lpstr>Diapositiva 5</vt:lpstr>
      <vt:lpstr>Diapositiva 6</vt:lpstr>
      <vt:lpstr>Diapositiva 7</vt:lpstr>
      <vt:lpstr>Diapositiva 8</vt:lpstr>
      <vt:lpstr>Diapositiva 9</vt:lpstr>
      <vt:lpstr>Uso del metodo Montecarlo per la stima di valori di omega: A partire dai valori medi di  d, r, R e dalle loro deviazioni standard, si richiede la generazione casuale di ulteriori valori (496) di tali variabili, assumendo per ciascuna di esse valida una distribuzione normale standardizzata. La funzione Excel utilizzata è: INV.NORM.ST(CASUALE) Da tale metodo si ottengono per omega i valori riportati nella tabella seguente </vt:lpstr>
      <vt:lpstr>Diapositiva 11</vt:lpstr>
      <vt:lpstr>Diapositiva 12</vt:lpstr>
      <vt:lpstr>Diapositiva 13</vt:lpstr>
      <vt:lpstr>Diapositiva 14</vt:lpstr>
      <vt:lpstr>Diapositiva 15</vt:lpstr>
      <vt:lpstr>Conclusioni sull’uso della stima statistica: Si ha una buona corrispondenza tra dato atteso e dato stimato, perché i due dati medi convergono.  Questo attesta anche la validità del modello di  distribuzione normale, usato in riferimento ai dati sperimentali. </vt:lpstr>
      <vt:lpstr>CARATTERISTICHE DEGLI STRUMENTI</vt:lpstr>
      <vt:lpstr>CARATTERISTICHE DEGLI STRUMENTI</vt:lpstr>
      <vt:lpstr>CARATTERISTICHE DEGLI STRUMENTI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FUNZIONAMENTO PIASTRA ROTANTE 2</dc:title>
  <dc:creator>cleliacinzia</dc:creator>
  <cp:lastModifiedBy>cleliacinzia</cp:lastModifiedBy>
  <cp:revision>30</cp:revision>
  <dcterms:created xsi:type="dcterms:W3CDTF">2015-06-15T13:59:16Z</dcterms:created>
  <dcterms:modified xsi:type="dcterms:W3CDTF">2015-08-22T15:43:46Z</dcterms:modified>
</cp:coreProperties>
</file>