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2" r:id="rId3"/>
    <p:sldId id="265" r:id="rId4"/>
    <p:sldId id="258" r:id="rId5"/>
    <p:sldId id="260" r:id="rId6"/>
    <p:sldId id="261" r:id="rId7"/>
    <p:sldId id="259" r:id="rId8"/>
    <p:sldId id="266" r:id="rId9"/>
    <p:sldId id="267" r:id="rId10"/>
    <p:sldId id="269" r:id="rId11"/>
    <p:sldId id="271" r:id="rId12"/>
    <p:sldId id="276" r:id="rId13"/>
    <p:sldId id="275" r:id="rId14"/>
    <p:sldId id="273" r:id="rId15"/>
    <p:sldId id="272" r:id="rId16"/>
    <p:sldId id="270" r:id="rId17"/>
    <p:sldId id="277" r:id="rId18"/>
    <p:sldId id="279" r:id="rId19"/>
    <p:sldId id="280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6C40F-FBBD-413D-8E29-7CF08872B674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6F931-7B11-43BD-9CD1-6951D0D4125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dirty="0" smtClean="0">
                <a:solidFill>
                  <a:srgbClr val="002060"/>
                </a:solidFill>
              </a:rPr>
              <a:t>a cura del Prof. Carlo Meneghini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6F931-7B11-43BD-9CD1-6951D0D41259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N: nello strumento utilizzato per il calcolo della velocità, il tachimetro, va inserita a priori la dimensione del raggio della ruota/piastra di cui si va a misurare </a:t>
            </a:r>
            <a:r>
              <a:rPr lang="it-IT" smtClean="0"/>
              <a:t>la velocità. 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6F931-7B11-43BD-9CD1-6951D0D41259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6F931-7B11-43BD-9CD1-6951D0D41259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66588-F017-44D2-B26F-FAE0488E37CB}" type="datetimeFigureOut">
              <a:rPr lang="it-IT" smtClean="0"/>
              <a:pPr/>
              <a:t>31/07/2015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4BF50-7235-4A03-92D5-EB78D374262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FUNZIONAMENTO PIASTRA ROTANTE 2.0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96952"/>
            <a:ext cx="6400800" cy="2641848"/>
          </a:xfrm>
        </p:spPr>
        <p:txBody>
          <a:bodyPr/>
          <a:lstStyle/>
          <a:p>
            <a:r>
              <a:rPr lang="it-IT" dirty="0" smtClean="0">
                <a:solidFill>
                  <a:srgbClr val="002060"/>
                </a:solidFill>
              </a:rPr>
              <a:t>Sulla piastra in rotazione è posizionato un ostacolo circolare (cerchietto), 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e una pallina al suo interno.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237312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70C0"/>
                </a:solidFill>
              </a:rPr>
              <a:t>Uso del metodo Montecarlo per la stima di valori di omega:</a:t>
            </a:r>
            <a:br>
              <a:rPr lang="it-IT" sz="3200" b="1" dirty="0" smtClean="0">
                <a:solidFill>
                  <a:srgbClr val="0070C0"/>
                </a:solidFill>
              </a:rPr>
            </a:br>
            <a:r>
              <a:rPr lang="it-IT" sz="2800" b="1" dirty="0" smtClean="0"/>
              <a:t>A partire dai valori medi di  d, r, </a:t>
            </a:r>
            <a:r>
              <a:rPr lang="it-IT" sz="2800" b="1" dirty="0" err="1" smtClean="0"/>
              <a:t>R</a:t>
            </a:r>
            <a:r>
              <a:rPr lang="it-IT" sz="2800" b="1" dirty="0" smtClean="0"/>
              <a:t> e dalle loro deviazioni standard, si richiede la generazione casuale di ulteriori valori (496) di tali variabili, assumendo per ciascuna di esse valida una distribuzione normale standardizzata.</a:t>
            </a:r>
            <a:br>
              <a:rPr lang="it-IT" sz="2800" b="1" dirty="0" smtClean="0"/>
            </a:br>
            <a:r>
              <a:rPr lang="it-IT" sz="2800" b="1" dirty="0" smtClean="0"/>
              <a:t>La funzione Excel utilizzata è: </a:t>
            </a:r>
            <a:r>
              <a:rPr lang="it-IT" sz="2800" b="1" dirty="0" err="1" smtClean="0"/>
              <a:t>INV.NORM.ST</a:t>
            </a:r>
            <a:r>
              <a:rPr lang="it-IT" sz="2800" b="1" dirty="0" smtClean="0"/>
              <a:t>(CASUALE)</a:t>
            </a:r>
            <a:br>
              <a:rPr lang="it-IT" sz="2800" b="1" dirty="0" smtClean="0"/>
            </a:br>
            <a:r>
              <a:rPr lang="it-IT" sz="2800" b="1" dirty="0" smtClean="0"/>
              <a:t>Da tale metodo si ottengono per omega i valori riportati nella tabella seguente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259632" y="1188720"/>
          <a:ext cx="60960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Tipo di ostacolo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Calibri"/>
                        </a:rPr>
                        <a:t> </a:t>
                      </a:r>
                      <a:r>
                        <a:rPr lang="el-GR" dirty="0" smtClean="0">
                          <a:latin typeface="Calibri"/>
                        </a:rPr>
                        <a:t>ω</a:t>
                      </a:r>
                      <a:r>
                        <a:rPr lang="it-IT" dirty="0" smtClean="0">
                          <a:latin typeface="Calibri"/>
                        </a:rPr>
                        <a:t>= </a:t>
                      </a:r>
                      <a:r>
                        <a:rPr lang="it-IT" dirty="0" err="1" smtClean="0">
                          <a:latin typeface="Calibri"/>
                        </a:rPr>
                        <a:t>formula</a:t>
                      </a:r>
                      <a:r>
                        <a:rPr lang="it-IT" dirty="0" smtClean="0">
                          <a:latin typeface="Calibri"/>
                        </a:rPr>
                        <a:t> </a:t>
                      </a:r>
                    </a:p>
                    <a:p>
                      <a:r>
                        <a:rPr lang="it-IT" dirty="0" smtClean="0">
                          <a:latin typeface="Calibri"/>
                        </a:rPr>
                        <a:t>(con dati sperimentali) </a:t>
                      </a:r>
                    </a:p>
                    <a:p>
                      <a:r>
                        <a:rPr lang="it-IT" dirty="0" smtClean="0">
                          <a:latin typeface="Calibri"/>
                        </a:rPr>
                        <a:t>in [1/s]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9875" indent="-269875" algn="ctr"/>
                      <a:r>
                        <a:rPr lang="el-GR" dirty="0" smtClean="0">
                          <a:latin typeface="Calibri"/>
                        </a:rPr>
                        <a:t>ω</a:t>
                      </a:r>
                      <a:r>
                        <a:rPr lang="it-IT" dirty="0" smtClean="0">
                          <a:latin typeface="Calibri"/>
                        </a:rPr>
                        <a:t> = </a:t>
                      </a:r>
                      <a:r>
                        <a:rPr lang="it-IT" dirty="0" smtClean="0">
                          <a:latin typeface="+mn-lt"/>
                        </a:rPr>
                        <a:t>stima</a:t>
                      </a:r>
                      <a:r>
                        <a:rPr lang="it-IT" baseline="0" dirty="0" smtClean="0">
                          <a:latin typeface="+mn-lt"/>
                        </a:rPr>
                        <a:t> dal metodo MC</a:t>
                      </a:r>
                      <a:r>
                        <a:rPr lang="it-IT" dirty="0" smtClean="0"/>
                        <a:t> </a:t>
                      </a:r>
                    </a:p>
                    <a:p>
                      <a:pPr marL="269875" indent="-269875" algn="ctr"/>
                      <a:r>
                        <a:rPr lang="it-IT" dirty="0" smtClean="0"/>
                        <a:t>in [1/s]</a:t>
                      </a:r>
                    </a:p>
                    <a:p>
                      <a:pPr marL="269875" indent="-269875" algn="ctr"/>
                      <a:endParaRPr lang="it-IT" dirty="0" smtClean="0"/>
                    </a:p>
                    <a:p>
                      <a:pPr marL="269875" indent="-269875" algn="ctr"/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</a:t>
                      </a:r>
                      <a:r>
                        <a:rPr lang="it-IT" baseline="0" dirty="0" smtClean="0"/>
                        <a:t> plastica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raggio=0,5[cm]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d=8,3[cm]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10,3992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10,4224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 cavo elettrico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raggio=0,25[cm]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d=6,5[cm]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9,3207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9,3643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 filo</a:t>
                      </a:r>
                      <a:r>
                        <a:rPr lang="it-IT" baseline="0" dirty="0" smtClean="0"/>
                        <a:t> di ferro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raggio=0,05[cm]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d=4,5[cm]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7,2709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7,3024</a:t>
                      </a:r>
                    </a:p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0" y="4046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</a:rPr>
              <a:t>Confronto misure di velocità “di fuga” previsti dalla formula e stimati dal metodo Montecarlo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ileExcelMMontecarlo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77098"/>
            <a:ext cx="9144000" cy="4903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ileExcelMMontecarlof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76373"/>
            <a:ext cx="9144000" cy="5105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ileExcelMMontecarlof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88315"/>
            <a:ext cx="9144000" cy="5281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ileExcelMMontecarlo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28002"/>
            <a:ext cx="9144000" cy="5001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237312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70C0"/>
                </a:solidFill>
              </a:rPr>
              <a:t>Conclusioni sull’uso della stima statistica: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2800" dirty="0" smtClean="0"/>
              <a:t>Si ha una buona corrispondenza tra dato atteso e dato stimato, perché i due dati medi convergono.</a:t>
            </a:r>
            <a:br>
              <a:rPr lang="it-IT" sz="2800" dirty="0" smtClean="0"/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>Questo attesta anche la validità del modello di  distribuzione normale</a:t>
            </a:r>
            <a:r>
              <a:rPr lang="it-IT" sz="2800" smtClean="0"/>
              <a:t>, usato </a:t>
            </a:r>
            <a:r>
              <a:rPr lang="it-IT" sz="2800" dirty="0" smtClean="0"/>
              <a:t>in riferimento ai dati sperimentali. 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CARATTERISTICHE DEGLI 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>
                <a:solidFill>
                  <a:srgbClr val="0070C0"/>
                </a:solidFill>
              </a:rPr>
              <a:t>ALIMENTATORE (per trenini)- con trasformatore di tensione</a:t>
            </a:r>
          </a:p>
          <a:p>
            <a:r>
              <a:rPr lang="it-IT" dirty="0" smtClean="0"/>
              <a:t>Input dalla rete: 230 [V] in ac (corrente alternata);  </a:t>
            </a:r>
          </a:p>
          <a:p>
            <a:r>
              <a:rPr lang="it-IT" dirty="0" smtClean="0"/>
              <a:t>Output: 16[V] in ac  ; potenza in uscita=8[</a:t>
            </a:r>
            <a:r>
              <a:rPr lang="it-IT" dirty="0" err="1" smtClean="0"/>
              <a:t>V*A</a:t>
            </a:r>
            <a:r>
              <a:rPr lang="it-IT" dirty="0" smtClean="0"/>
              <a:t>]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491880" y="18864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ALLEGATO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CARATTERISTICHE DEGLI 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>
                <a:solidFill>
                  <a:srgbClr val="0070C0"/>
                </a:solidFill>
              </a:rPr>
              <a:t>POTENZIOMETRO</a:t>
            </a:r>
            <a:r>
              <a:rPr lang="it-IT" dirty="0" smtClean="0">
                <a:solidFill>
                  <a:srgbClr val="0070C0"/>
                </a:solidFill>
              </a:rPr>
              <a:t> (per trenini)- con </a:t>
            </a:r>
            <a:r>
              <a:rPr lang="it-IT" dirty="0" smtClean="0">
                <a:solidFill>
                  <a:srgbClr val="0070C0"/>
                </a:solidFill>
              </a:rPr>
              <a:t>raddrizzatore da ac a </a:t>
            </a:r>
            <a:r>
              <a:rPr lang="it-IT" dirty="0" err="1" smtClean="0">
                <a:solidFill>
                  <a:srgbClr val="0070C0"/>
                </a:solidFill>
              </a:rPr>
              <a:t>dc</a:t>
            </a:r>
            <a:endParaRPr lang="it-IT" dirty="0" smtClean="0">
              <a:solidFill>
                <a:srgbClr val="0070C0"/>
              </a:solidFill>
            </a:endParaRPr>
          </a:p>
          <a:p>
            <a:r>
              <a:rPr lang="it-IT" dirty="0" smtClean="0"/>
              <a:t>Input: 16[V] in ac (corrente alternata); 500[</a:t>
            </a:r>
            <a:r>
              <a:rPr lang="it-IT" dirty="0" err="1" smtClean="0"/>
              <a:t>mA</a:t>
            </a:r>
            <a:r>
              <a:rPr lang="it-IT" dirty="0" smtClean="0"/>
              <a:t>]; P=8[</a:t>
            </a:r>
            <a:r>
              <a:rPr lang="it-IT" dirty="0" err="1" smtClean="0"/>
              <a:t>V*A</a:t>
            </a:r>
            <a:r>
              <a:rPr lang="it-IT" dirty="0" smtClean="0"/>
              <a:t>] </a:t>
            </a:r>
          </a:p>
          <a:p>
            <a:r>
              <a:rPr lang="it-IT" dirty="0" smtClean="0"/>
              <a:t>Output: da 0 a 13[V] in </a:t>
            </a:r>
            <a:r>
              <a:rPr lang="it-IT" dirty="0" err="1" smtClean="0"/>
              <a:t>dc</a:t>
            </a:r>
            <a:r>
              <a:rPr lang="it-IT" dirty="0" smtClean="0"/>
              <a:t> (corrente continua) ; 400[</a:t>
            </a:r>
            <a:r>
              <a:rPr lang="it-IT" dirty="0" err="1" smtClean="0"/>
              <a:t>mA</a:t>
            </a:r>
            <a:r>
              <a:rPr lang="it-IT" dirty="0" smtClean="0"/>
              <a:t>]; P=5,2[</a:t>
            </a:r>
            <a:r>
              <a:rPr lang="it-IT" dirty="0" err="1" smtClean="0"/>
              <a:t>V*A</a:t>
            </a:r>
            <a:r>
              <a:rPr lang="it-IT" dirty="0" smtClean="0"/>
              <a:t>]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CARATTERISTICHE DEGLI 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>
                <a:solidFill>
                  <a:srgbClr val="0070C0"/>
                </a:solidFill>
              </a:rPr>
              <a:t>SENSORE </a:t>
            </a:r>
            <a:r>
              <a:rPr lang="it-IT" dirty="0" err="1" smtClean="0">
                <a:solidFill>
                  <a:srgbClr val="0070C0"/>
                </a:solidFill>
              </a:rPr>
              <a:t>DI</a:t>
            </a:r>
            <a:r>
              <a:rPr lang="it-IT" dirty="0" smtClean="0">
                <a:solidFill>
                  <a:srgbClr val="0070C0"/>
                </a:solidFill>
              </a:rPr>
              <a:t> DISTANZA (/ODOMETRO)/MISURATORE </a:t>
            </a:r>
            <a:r>
              <a:rPr lang="it-IT" dirty="0" err="1" smtClean="0">
                <a:solidFill>
                  <a:srgbClr val="0070C0"/>
                </a:solidFill>
              </a:rPr>
              <a:t>DI</a:t>
            </a:r>
            <a:r>
              <a:rPr lang="it-IT" dirty="0" smtClean="0">
                <a:solidFill>
                  <a:srgbClr val="0070C0"/>
                </a:solidFill>
              </a:rPr>
              <a:t> </a:t>
            </a:r>
            <a:r>
              <a:rPr lang="it-IT" dirty="0" err="1" smtClean="0">
                <a:solidFill>
                  <a:srgbClr val="0070C0"/>
                </a:solidFill>
              </a:rPr>
              <a:t>VELOCITà</a:t>
            </a:r>
            <a:r>
              <a:rPr lang="it-IT" dirty="0" smtClean="0">
                <a:solidFill>
                  <a:srgbClr val="0070C0"/>
                </a:solidFill>
              </a:rPr>
              <a:t> (</a:t>
            </a:r>
            <a:r>
              <a:rPr lang="it-IT" smtClean="0">
                <a:solidFill>
                  <a:srgbClr val="0070C0"/>
                </a:solidFill>
              </a:rPr>
              <a:t>per biciclette)</a:t>
            </a:r>
            <a:endParaRPr lang="it-IT" dirty="0" smtClean="0">
              <a:solidFill>
                <a:srgbClr val="0070C0"/>
              </a:solidFill>
            </a:endParaRPr>
          </a:p>
          <a:p>
            <a:r>
              <a:rPr lang="it-IT" dirty="0" smtClean="0"/>
              <a:t>Contachilometri: da 0 a 99,9[km/h]</a:t>
            </a:r>
          </a:p>
          <a:p>
            <a:r>
              <a:rPr lang="it-IT" dirty="0" smtClean="0"/>
              <a:t>Velocità massima: da 0 a 99,9[km/h]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980728"/>
            <a:ext cx="6400800" cy="4658072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002060"/>
                </a:solidFill>
              </a:rPr>
              <a:t> Il cerchietto ha raggio d, che equivale alla distanza dall’asse centrale di rotazione. </a:t>
            </a:r>
          </a:p>
          <a:p>
            <a:endParaRPr lang="it-IT" sz="3600" dirty="0" smtClean="0">
              <a:solidFill>
                <a:srgbClr val="002060"/>
              </a:solidFill>
            </a:endParaRPr>
          </a:p>
          <a:p>
            <a:endParaRPr lang="it-IT" sz="3600" dirty="0" smtClean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Si appoggia la pallina al cerchietto, dalla parte interna.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134672" cy="3888432"/>
          </a:xfrm>
        </p:spPr>
        <p:txBody>
          <a:bodyPr>
            <a:normAutofit fontScale="90000"/>
          </a:bodyPr>
          <a:lstStyle/>
          <a:p>
            <a:r>
              <a:rPr lang="it-IT" sz="4000" dirty="0" smtClean="0">
                <a:solidFill>
                  <a:srgbClr val="002060"/>
                </a:solidFill>
              </a:rPr>
              <a:t>Si pone in rotazione la piastra ,a velocità variabili e crescenti:  la pallina esce dal cerchietto allontanandosi dal centro in corrispondenza al raggiungimento di una velocità minima.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55576" y="4365104"/>
            <a:ext cx="7120880" cy="1968624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Si misura la velocità della piastra corrispondente all’inizio del moto centrifugo, fissata una certa distanza d dell’ostacolo dal centro della piastra.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La velocità misurata dipende da d.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 flipV="1">
            <a:off x="971600" y="4653136"/>
            <a:ext cx="676875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/>
          <p:cNvSpPr/>
          <p:nvPr/>
        </p:nvSpPr>
        <p:spPr>
          <a:xfrm>
            <a:off x="3635896" y="3356992"/>
            <a:ext cx="1224136" cy="12744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" name="Connettore 1 3"/>
          <p:cNvCxnSpPr/>
          <p:nvPr/>
        </p:nvCxnSpPr>
        <p:spPr>
          <a:xfrm flipV="1">
            <a:off x="6372200" y="1412776"/>
            <a:ext cx="0" cy="324036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>
            <a:off x="4211960" y="2564904"/>
            <a:ext cx="216024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220072" y="1628800"/>
            <a:ext cx="4222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7" name="Connettore 1 6"/>
          <p:cNvCxnSpPr/>
          <p:nvPr/>
        </p:nvCxnSpPr>
        <p:spPr>
          <a:xfrm flipV="1">
            <a:off x="4211960" y="2276872"/>
            <a:ext cx="0" cy="237626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e 7"/>
          <p:cNvSpPr/>
          <p:nvPr/>
        </p:nvSpPr>
        <p:spPr>
          <a:xfrm>
            <a:off x="3419872" y="4365104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/>
          <p:nvPr/>
        </p:nvCxnSpPr>
        <p:spPr>
          <a:xfrm flipH="1">
            <a:off x="3779912" y="4365104"/>
            <a:ext cx="432048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3779912" y="3933056"/>
            <a:ext cx="0" cy="504056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H="1">
            <a:off x="3635896" y="3933056"/>
            <a:ext cx="57606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995936" y="393305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491880" y="422108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 flipH="1">
            <a:off x="3635896" y="414908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.P</a:t>
            </a:r>
            <a:endParaRPr lang="it-IT" dirty="0"/>
          </a:p>
        </p:txBody>
      </p:sp>
      <p:sp>
        <p:nvSpPr>
          <p:cNvPr id="16" name="Arco 15"/>
          <p:cNvSpPr/>
          <p:nvPr/>
        </p:nvSpPr>
        <p:spPr>
          <a:xfrm rot="10991409">
            <a:off x="4071715" y="3865164"/>
            <a:ext cx="151809" cy="13978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3851920" y="3861048"/>
            <a:ext cx="236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θ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20" name="Connettore 2 19"/>
          <p:cNvCxnSpPr/>
          <p:nvPr/>
        </p:nvCxnSpPr>
        <p:spPr>
          <a:xfrm flipH="1">
            <a:off x="3059832" y="3933056"/>
            <a:ext cx="115212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4211960" y="3933056"/>
            <a:ext cx="0" cy="165618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4499992" y="5301208"/>
            <a:ext cx="710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F</a:t>
            </a:r>
            <a:r>
              <a:rPr lang="it-IT" sz="1200" dirty="0" err="1" smtClean="0"/>
              <a:t>gravità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2915816" y="350100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F</a:t>
            </a:r>
            <a:r>
              <a:rPr lang="it-IT" sz="1200" dirty="0" err="1" smtClean="0"/>
              <a:t>centrifuga</a:t>
            </a:r>
            <a:endParaRPr lang="it-IT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6444208" y="1700808"/>
            <a:ext cx="2344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A=asse</a:t>
            </a:r>
            <a:r>
              <a:rPr lang="it-IT" dirty="0" smtClean="0"/>
              <a:t> centrale piastra</a:t>
            </a:r>
            <a:endParaRPr lang="it-IT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0" y="1052736"/>
            <a:ext cx="3816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 smtClean="0"/>
              <a:t>d=distanza</a:t>
            </a:r>
            <a:r>
              <a:rPr lang="it-IT" sz="2000" dirty="0" smtClean="0"/>
              <a:t> asse </a:t>
            </a:r>
            <a:r>
              <a:rPr lang="it-IT" sz="2000" dirty="0" err="1" smtClean="0"/>
              <a:t>A-asse</a:t>
            </a:r>
            <a:r>
              <a:rPr lang="it-IT" sz="2000" dirty="0" smtClean="0"/>
              <a:t> centro palla </a:t>
            </a:r>
          </a:p>
          <a:p>
            <a:r>
              <a:rPr lang="it-IT" sz="2000" dirty="0" err="1" smtClean="0"/>
              <a:t>R=raggio</a:t>
            </a:r>
            <a:r>
              <a:rPr lang="it-IT" sz="2000" dirty="0" smtClean="0"/>
              <a:t> palla</a:t>
            </a:r>
          </a:p>
          <a:p>
            <a:r>
              <a:rPr lang="it-IT" sz="2000" dirty="0" err="1" smtClean="0"/>
              <a:t>Rcos</a:t>
            </a:r>
            <a:r>
              <a:rPr lang="el-GR" sz="2000" dirty="0" smtClean="0"/>
              <a:t>θ</a:t>
            </a:r>
            <a:r>
              <a:rPr lang="it-IT" sz="2000" dirty="0" err="1" smtClean="0"/>
              <a:t>=proiezione</a:t>
            </a:r>
            <a:r>
              <a:rPr lang="it-IT" sz="2000" dirty="0" smtClean="0"/>
              <a:t> orizzontale di  R </a:t>
            </a:r>
            <a:r>
              <a:rPr lang="it-IT" sz="2000" dirty="0" err="1" smtClean="0"/>
              <a:t>Rsen</a:t>
            </a:r>
            <a:r>
              <a:rPr lang="el-GR" sz="2000" dirty="0" smtClean="0"/>
              <a:t>θ</a:t>
            </a:r>
            <a:r>
              <a:rPr lang="it-IT" sz="2000" dirty="0" err="1" smtClean="0"/>
              <a:t>=proiezione</a:t>
            </a:r>
            <a:r>
              <a:rPr lang="it-IT" sz="2000" dirty="0" smtClean="0"/>
              <a:t> verticale di R</a:t>
            </a:r>
          </a:p>
          <a:p>
            <a:r>
              <a:rPr lang="it-IT" sz="2000" dirty="0" err="1" smtClean="0"/>
              <a:t>r=</a:t>
            </a:r>
            <a:r>
              <a:rPr lang="it-IT" sz="2000" dirty="0" smtClean="0"/>
              <a:t> raggio ostacolo </a:t>
            </a:r>
            <a:r>
              <a:rPr lang="it-IT" sz="2000" dirty="0" err="1" smtClean="0"/>
              <a:t>=raggio</a:t>
            </a:r>
            <a:r>
              <a:rPr lang="it-IT" sz="2000" dirty="0" smtClean="0"/>
              <a:t> cerchietto</a:t>
            </a:r>
          </a:p>
          <a:p>
            <a:r>
              <a:rPr lang="it-IT" sz="2000" dirty="0" err="1" smtClean="0"/>
              <a:t>P=punto</a:t>
            </a:r>
            <a:r>
              <a:rPr lang="it-IT" sz="2000" dirty="0" smtClean="0"/>
              <a:t> contatto palla-ostacolo    </a:t>
            </a:r>
            <a:r>
              <a:rPr lang="it-IT" sz="2000" dirty="0" err="1" smtClean="0"/>
              <a:t>=centro</a:t>
            </a:r>
            <a:r>
              <a:rPr lang="it-IT" sz="2000" dirty="0" smtClean="0"/>
              <a:t> di rotazione della palla all’inizio del moto</a:t>
            </a:r>
            <a:endParaRPr lang="it-IT" sz="20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395536" y="26064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002060"/>
                </a:solidFill>
              </a:rPr>
              <a:t>Schematizzando: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 flipV="1">
            <a:off x="971600" y="4653136"/>
            <a:ext cx="79928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/>
          <p:cNvSpPr/>
          <p:nvPr/>
        </p:nvSpPr>
        <p:spPr>
          <a:xfrm>
            <a:off x="3635896" y="3356992"/>
            <a:ext cx="1224136" cy="12744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" name="Connettore 1 3"/>
          <p:cNvCxnSpPr/>
          <p:nvPr/>
        </p:nvCxnSpPr>
        <p:spPr>
          <a:xfrm flipV="1">
            <a:off x="6372200" y="1412776"/>
            <a:ext cx="0" cy="324036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>
            <a:off x="4211960" y="2564904"/>
            <a:ext cx="216024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220072" y="1628800"/>
            <a:ext cx="4222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7" name="Connettore 1 6"/>
          <p:cNvCxnSpPr/>
          <p:nvPr/>
        </p:nvCxnSpPr>
        <p:spPr>
          <a:xfrm flipV="1">
            <a:off x="4211960" y="2276872"/>
            <a:ext cx="0" cy="237626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e 7"/>
          <p:cNvSpPr/>
          <p:nvPr/>
        </p:nvSpPr>
        <p:spPr>
          <a:xfrm>
            <a:off x="3419872" y="4365104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/>
          <p:nvPr/>
        </p:nvCxnSpPr>
        <p:spPr>
          <a:xfrm flipH="1">
            <a:off x="3779912" y="4365104"/>
            <a:ext cx="432048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3779912" y="3933056"/>
            <a:ext cx="0" cy="504056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H="1">
            <a:off x="3635896" y="3933056"/>
            <a:ext cx="57606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995936" y="393305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491880" y="422108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635896" y="414908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.P</a:t>
            </a:r>
            <a:endParaRPr lang="it-IT" dirty="0"/>
          </a:p>
        </p:txBody>
      </p:sp>
      <p:sp>
        <p:nvSpPr>
          <p:cNvPr id="16" name="Arco 15"/>
          <p:cNvSpPr/>
          <p:nvPr/>
        </p:nvSpPr>
        <p:spPr>
          <a:xfrm rot="10991409">
            <a:off x="4071715" y="3865164"/>
            <a:ext cx="151809" cy="13978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3851920" y="3861048"/>
            <a:ext cx="236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θ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20" name="Connettore 2 19"/>
          <p:cNvCxnSpPr/>
          <p:nvPr/>
        </p:nvCxnSpPr>
        <p:spPr>
          <a:xfrm flipH="1">
            <a:off x="2627784" y="3933056"/>
            <a:ext cx="158417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4211960" y="3933056"/>
            <a:ext cx="0" cy="165618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4499992" y="5301208"/>
            <a:ext cx="710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F</a:t>
            </a:r>
            <a:r>
              <a:rPr lang="it-IT" sz="1200" dirty="0" err="1" smtClean="0"/>
              <a:t>gravità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2699792" y="3501008"/>
            <a:ext cx="92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F</a:t>
            </a:r>
            <a:r>
              <a:rPr lang="it-IT" sz="1200" dirty="0" err="1" smtClean="0"/>
              <a:t>centrifuga</a:t>
            </a:r>
            <a:endParaRPr lang="it-IT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6444208" y="1700808"/>
            <a:ext cx="2344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A=asse</a:t>
            </a:r>
            <a:r>
              <a:rPr lang="it-IT" dirty="0" smtClean="0"/>
              <a:t> centrale piastra</a:t>
            </a:r>
            <a:endParaRPr lang="it-IT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323528" y="332656"/>
            <a:ext cx="28756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Forze agenti sulla palla:</a:t>
            </a:r>
          </a:p>
          <a:p>
            <a:r>
              <a:rPr lang="it-IT" sz="2000" dirty="0" err="1" smtClean="0"/>
              <a:t>Fgravità=mg</a:t>
            </a:r>
            <a:endParaRPr lang="it-IT" sz="2000" dirty="0" smtClean="0"/>
          </a:p>
          <a:p>
            <a:r>
              <a:rPr lang="it-IT" sz="2000" dirty="0" err="1" smtClean="0"/>
              <a:t>Fcentrifuga=m</a:t>
            </a:r>
            <a:r>
              <a:rPr lang="el-GR" sz="2000" dirty="0" smtClean="0">
                <a:latin typeface="Calibri"/>
              </a:rPr>
              <a:t>ω</a:t>
            </a:r>
            <a:r>
              <a:rPr lang="it-IT" sz="2000" baseline="30000" dirty="0" smtClean="0">
                <a:latin typeface="Calibri"/>
              </a:rPr>
              <a:t>2</a:t>
            </a:r>
            <a:r>
              <a:rPr lang="it-IT" sz="2000" dirty="0" smtClean="0">
                <a:latin typeface="Calibri"/>
              </a:rPr>
              <a:t>d</a:t>
            </a:r>
            <a:endParaRPr lang="it-IT" sz="20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179512" y="2132856"/>
            <a:ext cx="2736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Condizioni per il moto  della palla (rotazione intorno al punto P):</a:t>
            </a:r>
          </a:p>
          <a:p>
            <a:r>
              <a:rPr lang="it-IT" sz="2000" dirty="0" err="1" smtClean="0"/>
              <a:t>Mcentrifugo=Mgravità</a:t>
            </a:r>
            <a:endParaRPr lang="it-IT" sz="2000" dirty="0"/>
          </a:p>
        </p:txBody>
      </p:sp>
      <p:cxnSp>
        <p:nvCxnSpPr>
          <p:cNvPr id="31" name="Connettore 7 30"/>
          <p:cNvCxnSpPr/>
          <p:nvPr/>
        </p:nvCxnSpPr>
        <p:spPr>
          <a:xfrm rot="10800000">
            <a:off x="3995936" y="3068960"/>
            <a:ext cx="720080" cy="216024"/>
          </a:xfrm>
          <a:prstGeom prst="curvedConnector3">
            <a:avLst>
              <a:gd name="adj1" fmla="val -7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/>
          <p:cNvCxnSpPr/>
          <p:nvPr/>
        </p:nvCxnSpPr>
        <p:spPr>
          <a:xfrm flipH="1">
            <a:off x="3779912" y="4437112"/>
            <a:ext cx="432048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3779912" y="3933056"/>
            <a:ext cx="0" cy="504056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H="1">
            <a:off x="3779912" y="3933056"/>
            <a:ext cx="43205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995936" y="393305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491880" y="42930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</a:t>
            </a:r>
            <a:r>
              <a:rPr lang="it-IT" dirty="0" smtClean="0"/>
              <a:t>P  </a:t>
            </a:r>
            <a:r>
              <a:rPr lang="it-IT" sz="1200" dirty="0" err="1" smtClean="0"/>
              <a:t>Rcos</a:t>
            </a:r>
            <a:r>
              <a:rPr lang="el-GR" sz="1200" dirty="0" smtClean="0"/>
              <a:t>θ</a:t>
            </a:r>
            <a:endParaRPr lang="it-IT" sz="1200" dirty="0"/>
          </a:p>
        </p:txBody>
      </p:sp>
      <p:sp>
        <p:nvSpPr>
          <p:cNvPr id="16" name="Arco 15"/>
          <p:cNvSpPr/>
          <p:nvPr/>
        </p:nvSpPr>
        <p:spPr>
          <a:xfrm rot="10991409">
            <a:off x="4071715" y="3865164"/>
            <a:ext cx="151809" cy="13978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3851920" y="3861048"/>
            <a:ext cx="236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θ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23" name="Connettore 2 22"/>
          <p:cNvCxnSpPr/>
          <p:nvPr/>
        </p:nvCxnSpPr>
        <p:spPr>
          <a:xfrm>
            <a:off x="4211960" y="3933056"/>
            <a:ext cx="0" cy="165618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4355976" y="4725144"/>
            <a:ext cx="983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F</a:t>
            </a:r>
            <a:r>
              <a:rPr lang="it-IT" sz="1200" dirty="0" err="1" smtClean="0"/>
              <a:t>gravità=mg</a:t>
            </a:r>
            <a:endParaRPr lang="it-IT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395536" y="2132856"/>
            <a:ext cx="33123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 smtClean="0"/>
              <a:t>Mcentrifugo=</a:t>
            </a:r>
            <a:r>
              <a:rPr lang="it-IT" sz="2000" dirty="0" smtClean="0"/>
              <a:t> m</a:t>
            </a:r>
            <a:r>
              <a:rPr lang="el-GR" sz="2000" dirty="0" smtClean="0"/>
              <a:t>ω</a:t>
            </a:r>
            <a:r>
              <a:rPr lang="it-IT" sz="2000" baseline="30000" dirty="0" smtClean="0"/>
              <a:t>2</a:t>
            </a:r>
            <a:r>
              <a:rPr lang="it-IT" sz="2000" dirty="0" smtClean="0"/>
              <a:t>d*Rsen</a:t>
            </a:r>
            <a:r>
              <a:rPr lang="el-GR" sz="2000" dirty="0" smtClean="0"/>
              <a:t>θ</a:t>
            </a:r>
            <a:endParaRPr lang="it-IT" sz="2000" dirty="0" smtClean="0"/>
          </a:p>
          <a:p>
            <a:endParaRPr lang="it-IT" sz="2000" dirty="0"/>
          </a:p>
          <a:p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smtClean="0"/>
              <a:t>Mgravità=mg*Rcos</a:t>
            </a:r>
            <a:r>
              <a:rPr lang="el-GR" sz="2000" dirty="0" smtClean="0"/>
              <a:t>θ</a:t>
            </a:r>
            <a:endParaRPr lang="it-IT" sz="2000" dirty="0"/>
          </a:p>
        </p:txBody>
      </p:sp>
      <p:cxnSp>
        <p:nvCxnSpPr>
          <p:cNvPr id="27" name="Connettore 1 26"/>
          <p:cNvCxnSpPr/>
          <p:nvPr/>
        </p:nvCxnSpPr>
        <p:spPr>
          <a:xfrm>
            <a:off x="3779912" y="3933056"/>
            <a:ext cx="43204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 flipH="1">
            <a:off x="4788024" y="1988840"/>
            <a:ext cx="144016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/>
          <p:nvPr/>
        </p:nvCxnSpPr>
        <p:spPr>
          <a:xfrm>
            <a:off x="5868144" y="1988840"/>
            <a:ext cx="0" cy="504056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 flipV="1">
            <a:off x="5868144" y="1988840"/>
            <a:ext cx="36004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/>
          <p:cNvSpPr txBox="1"/>
          <p:nvPr/>
        </p:nvSpPr>
        <p:spPr>
          <a:xfrm>
            <a:off x="6084168" y="213285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40" name="Rettangolo 39"/>
          <p:cNvSpPr/>
          <p:nvPr/>
        </p:nvSpPr>
        <p:spPr>
          <a:xfrm>
            <a:off x="4860032" y="1556792"/>
            <a:ext cx="14401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err="1" smtClean="0"/>
              <a:t>Fcentrifuga</a:t>
            </a:r>
            <a:endParaRPr lang="it-IT" sz="1600" dirty="0"/>
          </a:p>
        </p:txBody>
      </p:sp>
      <p:sp>
        <p:nvSpPr>
          <p:cNvPr id="41" name="Rettangolo 40"/>
          <p:cNvSpPr/>
          <p:nvPr/>
        </p:nvSpPr>
        <p:spPr>
          <a:xfrm>
            <a:off x="5868144" y="1988840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θ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5652120" y="2348880"/>
            <a:ext cx="375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</a:t>
            </a:r>
            <a:endParaRPr lang="it-IT" dirty="0"/>
          </a:p>
        </p:txBody>
      </p:sp>
      <p:sp>
        <p:nvSpPr>
          <p:cNvPr id="44" name="Rettangolo 43"/>
          <p:cNvSpPr/>
          <p:nvPr/>
        </p:nvSpPr>
        <p:spPr>
          <a:xfrm>
            <a:off x="5364088" y="2060848"/>
            <a:ext cx="576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 err="1" smtClean="0"/>
              <a:t>Rsen</a:t>
            </a:r>
            <a:r>
              <a:rPr lang="el-GR" sz="1200" dirty="0" smtClean="0"/>
              <a:t>θ</a:t>
            </a:r>
            <a:endParaRPr lang="it-IT" sz="1200" dirty="0"/>
          </a:p>
        </p:txBody>
      </p:sp>
      <p:sp>
        <p:nvSpPr>
          <p:cNvPr id="46" name="Arco 45"/>
          <p:cNvSpPr/>
          <p:nvPr/>
        </p:nvSpPr>
        <p:spPr>
          <a:xfrm rot="10634641">
            <a:off x="6017478" y="1849631"/>
            <a:ext cx="205387" cy="22616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87016" y="188640"/>
            <a:ext cx="8856984" cy="8740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Sviluppo delle condizioni  per il moto centrifugo della pallina:</a:t>
            </a:r>
          </a:p>
          <a:p>
            <a:r>
              <a:rPr lang="it-IT" sz="2000" dirty="0" smtClean="0">
                <a:solidFill>
                  <a:srgbClr val="002060"/>
                </a:solidFill>
              </a:rPr>
              <a:t>                                            </a:t>
            </a:r>
            <a:r>
              <a:rPr lang="it-IT" sz="2000" dirty="0" err="1" smtClean="0">
                <a:solidFill>
                  <a:srgbClr val="002060"/>
                </a:solidFill>
              </a:rPr>
              <a:t>Mcentrifugo=Mgravità</a:t>
            </a:r>
            <a:endParaRPr lang="it-IT" sz="2000" dirty="0">
              <a:solidFill>
                <a:srgbClr val="002060"/>
              </a:solidFill>
            </a:endParaRPr>
          </a:p>
          <a:p>
            <a:endParaRPr lang="it-IT" dirty="0" smtClean="0"/>
          </a:p>
          <a:p>
            <a:r>
              <a:rPr lang="it-IT" dirty="0" smtClean="0"/>
              <a:t>Ovvero:</a:t>
            </a:r>
          </a:p>
          <a:p>
            <a:r>
              <a:rPr lang="it-IT" dirty="0" smtClean="0"/>
              <a:t>m</a:t>
            </a:r>
            <a:r>
              <a:rPr lang="el-GR" dirty="0" smtClean="0"/>
              <a:t>ω</a:t>
            </a:r>
            <a:r>
              <a:rPr lang="it-IT" baseline="30000" dirty="0" smtClean="0"/>
              <a:t>2</a:t>
            </a:r>
            <a:r>
              <a:rPr lang="it-IT" dirty="0" smtClean="0"/>
              <a:t>d*Rsen</a:t>
            </a:r>
            <a:r>
              <a:rPr lang="el-GR" dirty="0" smtClean="0"/>
              <a:t>θ</a:t>
            </a:r>
            <a:r>
              <a:rPr lang="it-IT" dirty="0" smtClean="0"/>
              <a:t>=mg*Rcos</a:t>
            </a:r>
            <a:r>
              <a:rPr lang="el-GR" dirty="0" smtClean="0"/>
              <a:t>θ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/>
              <a:t>S</a:t>
            </a:r>
            <a:r>
              <a:rPr lang="it-IT" dirty="0" smtClean="0"/>
              <a:t>emplificando per </a:t>
            </a:r>
            <a:r>
              <a:rPr lang="it-IT" dirty="0" err="1" smtClean="0"/>
              <a:t>mR</a:t>
            </a:r>
            <a:r>
              <a:rPr lang="it-IT" dirty="0" smtClean="0"/>
              <a:t>:</a:t>
            </a:r>
          </a:p>
          <a:p>
            <a:r>
              <a:rPr lang="el-GR" dirty="0" smtClean="0"/>
              <a:t>ω</a:t>
            </a:r>
            <a:r>
              <a:rPr lang="it-IT" baseline="30000" dirty="0" smtClean="0"/>
              <a:t>2</a:t>
            </a:r>
            <a:r>
              <a:rPr lang="it-IT" dirty="0" smtClean="0"/>
              <a:t>d*sen</a:t>
            </a:r>
            <a:r>
              <a:rPr lang="el-GR" dirty="0" smtClean="0"/>
              <a:t>θ</a:t>
            </a:r>
            <a:r>
              <a:rPr lang="it-IT" dirty="0" smtClean="0"/>
              <a:t>=g*cos</a:t>
            </a:r>
            <a:r>
              <a:rPr lang="el-GR" dirty="0" smtClean="0"/>
              <a:t>θ</a:t>
            </a:r>
            <a:r>
              <a:rPr lang="it-IT" dirty="0" smtClean="0"/>
              <a:t>,</a:t>
            </a:r>
          </a:p>
          <a:p>
            <a:endParaRPr lang="it-IT" dirty="0" smtClean="0"/>
          </a:p>
          <a:p>
            <a:r>
              <a:rPr lang="it-IT" dirty="0" smtClean="0"/>
              <a:t> Poi,  sostituendo sen</a:t>
            </a:r>
            <a:r>
              <a:rPr lang="el-GR" dirty="0" smtClean="0"/>
              <a:t>θ</a:t>
            </a:r>
            <a:r>
              <a:rPr lang="it-IT" dirty="0" smtClean="0"/>
              <a:t> /cos</a:t>
            </a:r>
            <a:r>
              <a:rPr lang="el-GR" dirty="0" smtClean="0"/>
              <a:t>θ</a:t>
            </a:r>
            <a:r>
              <a:rPr lang="it-IT" dirty="0" smtClean="0"/>
              <a:t> , e tenendo presente che:</a:t>
            </a:r>
          </a:p>
          <a:p>
            <a:r>
              <a:rPr lang="it-IT" dirty="0" smtClean="0"/>
              <a:t>R-(</a:t>
            </a:r>
            <a:r>
              <a:rPr lang="it-IT" dirty="0" err="1" smtClean="0"/>
              <a:t>R+r</a:t>
            </a:r>
            <a:r>
              <a:rPr lang="it-IT" dirty="0" smtClean="0"/>
              <a:t>)sen</a:t>
            </a:r>
            <a:r>
              <a:rPr lang="el-GR" dirty="0" smtClean="0"/>
              <a:t>θ</a:t>
            </a:r>
            <a:r>
              <a:rPr lang="it-IT" dirty="0" smtClean="0"/>
              <a:t>  </a:t>
            </a:r>
            <a:r>
              <a:rPr lang="it-IT" dirty="0" err="1" smtClean="0"/>
              <a:t>=r</a:t>
            </a:r>
            <a:r>
              <a:rPr lang="it-IT" dirty="0" smtClean="0"/>
              <a:t>  da cui  risulta:</a:t>
            </a:r>
          </a:p>
          <a:p>
            <a:r>
              <a:rPr lang="it-IT" dirty="0" smtClean="0"/>
              <a:t>sen</a:t>
            </a:r>
            <a:r>
              <a:rPr lang="el-GR" dirty="0" smtClean="0"/>
              <a:t>θ</a:t>
            </a:r>
            <a:r>
              <a:rPr lang="it-IT" dirty="0" smtClean="0"/>
              <a:t> =(</a:t>
            </a:r>
            <a:r>
              <a:rPr lang="it-IT" dirty="0" err="1" smtClean="0"/>
              <a:t>R-r</a:t>
            </a:r>
            <a:r>
              <a:rPr lang="it-IT" dirty="0" smtClean="0"/>
              <a:t>)/(</a:t>
            </a:r>
            <a:r>
              <a:rPr lang="it-IT" dirty="0" err="1" smtClean="0"/>
              <a:t>R+r</a:t>
            </a:r>
            <a:r>
              <a:rPr lang="it-IT" dirty="0" smtClean="0"/>
              <a:t>)      e                                       ,</a:t>
            </a:r>
          </a:p>
          <a:p>
            <a:endParaRPr lang="it-IT" dirty="0" smtClean="0"/>
          </a:p>
          <a:p>
            <a:r>
              <a:rPr lang="it-IT" dirty="0" smtClean="0"/>
              <a:t>si ottiene    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Quindi, la condizione del moto porta a : </a:t>
            </a:r>
          </a:p>
          <a:p>
            <a:r>
              <a:rPr lang="it-IT" dirty="0"/>
              <a:t> </a:t>
            </a:r>
            <a:endParaRPr lang="it-IT" dirty="0" smtClean="0"/>
          </a:p>
          <a:p>
            <a:r>
              <a:rPr lang="it-IT" dirty="0" smtClean="0"/>
              <a:t>che esprime la </a:t>
            </a:r>
            <a:r>
              <a:rPr lang="it-IT" u="sng" dirty="0" smtClean="0"/>
              <a:t>dipendenza della velocità angolare </a:t>
            </a:r>
            <a:r>
              <a:rPr lang="el-GR" u="sng" dirty="0" smtClean="0"/>
              <a:t>ω</a:t>
            </a:r>
            <a:r>
              <a:rPr lang="it-IT" u="sng" dirty="0" smtClean="0"/>
              <a:t> da d (distanza dell’ostacolo).</a:t>
            </a:r>
          </a:p>
          <a:p>
            <a:r>
              <a:rPr lang="it-IT" dirty="0" smtClean="0"/>
              <a:t>Per d=0 o </a:t>
            </a:r>
            <a:r>
              <a:rPr lang="it-IT" dirty="0" err="1" smtClean="0"/>
              <a:t>R=r</a:t>
            </a:r>
            <a:r>
              <a:rPr lang="it-IT" dirty="0" smtClean="0"/>
              <a:t> è necessaria una velocità di rotazione infinita. Per r=0 si muove con una velocità di rotazione infinitesima.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/>
        </p:nvGraphicFramePr>
        <p:xfrm>
          <a:off x="2915816" y="3068960"/>
          <a:ext cx="1386954" cy="719956"/>
        </p:xfrm>
        <a:graphic>
          <a:graphicData uri="http://schemas.openxmlformats.org/presentationml/2006/ole">
            <p:oleObj spid="_x0000_s1026" name="Equazione" r:id="rId3" imgW="901440" imgH="431640" progId="Equation.3">
              <p:embed/>
            </p:oleObj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/>
        </p:nvGraphicFramePr>
        <p:xfrm>
          <a:off x="1475656" y="3789040"/>
          <a:ext cx="1584176" cy="720080"/>
        </p:xfrm>
        <a:graphic>
          <a:graphicData uri="http://schemas.openxmlformats.org/presentationml/2006/ole">
            <p:oleObj spid="_x0000_s1027" name="Equazione" r:id="rId4" imgW="1320480" imgH="482400" progId="Equation.3">
              <p:embed/>
            </p:oleObj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/>
        </p:nvGraphicFramePr>
        <p:xfrm>
          <a:off x="4427984" y="4293096"/>
          <a:ext cx="1944216" cy="783332"/>
        </p:xfrm>
        <a:graphic>
          <a:graphicData uri="http://schemas.openxmlformats.org/presentationml/2006/ole">
            <p:oleObj spid="_x0000_s1028" name="Equazione" r:id="rId5" imgW="952200" imgH="495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259632" y="1700808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Tipo di ostacolo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Calibri"/>
                        </a:rPr>
                        <a:t>Δ</a:t>
                      </a:r>
                      <a:r>
                        <a:rPr lang="it-IT" dirty="0" smtClean="0">
                          <a:latin typeface="Calibri"/>
                        </a:rPr>
                        <a:t>V  </a:t>
                      </a:r>
                    </a:p>
                    <a:p>
                      <a:r>
                        <a:rPr lang="it-IT" dirty="0" smtClean="0">
                          <a:latin typeface="Calibri"/>
                        </a:rPr>
                        <a:t>(</a:t>
                      </a:r>
                      <a:r>
                        <a:rPr lang="it-IT" dirty="0" err="1" smtClean="0">
                          <a:latin typeface="Calibri"/>
                        </a:rPr>
                        <a:t>%sulla</a:t>
                      </a:r>
                      <a:r>
                        <a:rPr lang="it-IT" dirty="0" smtClean="0">
                          <a:latin typeface="Calibri"/>
                        </a:rPr>
                        <a:t> portata)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V [km/h]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</a:t>
                      </a:r>
                      <a:r>
                        <a:rPr lang="it-IT" baseline="0" dirty="0" smtClean="0"/>
                        <a:t> plastica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raggio=0,5[cm]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75%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21,6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 cavo elettrico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raggio=0,25[cm]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70%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16,4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 filo</a:t>
                      </a:r>
                      <a:r>
                        <a:rPr lang="it-IT" baseline="0" dirty="0" smtClean="0"/>
                        <a:t> di ferro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raggio=0,05[cm]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50%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11,0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0" y="6206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</a:rPr>
              <a:t>Misure sperimentali di velocità “di fuga” ottenute con una </a:t>
            </a:r>
            <a:r>
              <a:rPr lang="it-IT" b="1" dirty="0" smtClean="0">
                <a:solidFill>
                  <a:schemeClr val="tx2"/>
                </a:solidFill>
              </a:rPr>
              <a:t>pallina di plastica di raggio 3,5[cm]</a:t>
            </a:r>
            <a:endParaRPr lang="it-IT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259632" y="1188720"/>
          <a:ext cx="6096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Tipo di ostacolo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Calibri"/>
                        </a:rPr>
                        <a:t> </a:t>
                      </a:r>
                      <a:r>
                        <a:rPr lang="el-GR" dirty="0" smtClean="0">
                          <a:latin typeface="Calibri"/>
                        </a:rPr>
                        <a:t>ω</a:t>
                      </a:r>
                      <a:r>
                        <a:rPr lang="it-IT" dirty="0" smtClean="0">
                          <a:latin typeface="Calibri"/>
                        </a:rPr>
                        <a:t>= </a:t>
                      </a:r>
                      <a:r>
                        <a:rPr lang="it-IT" dirty="0" err="1" smtClean="0">
                          <a:latin typeface="Calibri"/>
                        </a:rPr>
                        <a:t>formula</a:t>
                      </a:r>
                      <a:r>
                        <a:rPr lang="it-IT" dirty="0" smtClean="0">
                          <a:latin typeface="Calibri"/>
                        </a:rPr>
                        <a:t>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9875" indent="-269875" algn="ctr"/>
                      <a:r>
                        <a:rPr lang="el-GR" dirty="0" smtClean="0">
                          <a:latin typeface="Calibri"/>
                        </a:rPr>
                        <a:t>ω</a:t>
                      </a:r>
                      <a:r>
                        <a:rPr lang="it-IT" dirty="0" smtClean="0">
                          <a:latin typeface="Calibri"/>
                        </a:rPr>
                        <a:t> = </a:t>
                      </a:r>
                      <a:r>
                        <a:rPr lang="it-IT" dirty="0" smtClean="0">
                          <a:latin typeface="+mn-lt"/>
                        </a:rPr>
                        <a:t>v</a:t>
                      </a:r>
                      <a:r>
                        <a:rPr lang="it-IT" dirty="0" smtClean="0"/>
                        <a:t>/(sensibilità</a:t>
                      </a:r>
                      <a:r>
                        <a:rPr lang="it-IT" baseline="0" dirty="0" smtClean="0"/>
                        <a:t>    tachimetro)</a:t>
                      </a:r>
                      <a:r>
                        <a:rPr lang="it-IT" dirty="0" smtClean="0"/>
                        <a:t> </a:t>
                      </a:r>
                    </a:p>
                    <a:p>
                      <a:pPr marL="269875" indent="-269875" algn="ctr"/>
                      <a:endParaRPr lang="it-IT" dirty="0" smtClean="0"/>
                    </a:p>
                    <a:p>
                      <a:pPr marL="269875" indent="-269875" algn="ctr"/>
                      <a:r>
                        <a:rPr lang="it-IT" dirty="0" smtClean="0"/>
                        <a:t>sperimentale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</a:t>
                      </a:r>
                      <a:r>
                        <a:rPr lang="it-IT" baseline="0" dirty="0" smtClean="0"/>
                        <a:t> plastica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raggio=0,5[cm]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d=8,3[cm]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12,0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 cavo elettrico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raggio=0,25[cm]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d=6,5[cm]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9,1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Cerchio filo</a:t>
                      </a:r>
                      <a:r>
                        <a:rPr lang="it-IT" baseline="0" dirty="0" smtClean="0"/>
                        <a:t> di ferro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raggio=0,05[cm]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/>
                        <a:t>d=4,5[cm]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5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6,1</a:t>
                      </a:r>
                    </a:p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</a:rPr>
              <a:t>Confronto misure sperimentali di velocità “di fuga” ottenute e valori previsti dalla formula</a:t>
            </a:r>
          </a:p>
          <a:p>
            <a:pPr algn="ctr"/>
            <a:r>
              <a:rPr lang="it-IT" b="1" dirty="0" smtClean="0">
                <a:solidFill>
                  <a:schemeClr val="tx2"/>
                </a:solidFill>
              </a:rPr>
              <a:t>(</a:t>
            </a:r>
            <a:r>
              <a:rPr lang="it-IT" b="1" dirty="0" smtClean="0">
                <a:solidFill>
                  <a:srgbClr val="0070C0"/>
                </a:solidFill>
              </a:rPr>
              <a:t>essendo sensibilità  tachimetro=0,5[km/h])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43745</TotalTime>
  <Words>692</Words>
  <Application>Microsoft Office PowerPoint</Application>
  <PresentationFormat>Presentazione su schermo (4:3)</PresentationFormat>
  <Paragraphs>161</Paragraphs>
  <Slides>19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1" baseType="lpstr">
      <vt:lpstr>Tema di Office</vt:lpstr>
      <vt:lpstr>Equazione</vt:lpstr>
      <vt:lpstr>FUNZIONAMENTO PIASTRA ROTANTE 2.0</vt:lpstr>
      <vt:lpstr>Diapositiva 2</vt:lpstr>
      <vt:lpstr>Si pone in rotazione la piastra ,a velocità variabili e crescenti:  la pallina esce dal cerchietto allontanandosi dal centro in corrispondenza al raggiungimento di una velocità minima.  </vt:lpstr>
      <vt:lpstr>Diapositiva 4</vt:lpstr>
      <vt:lpstr>Diapositiva 5</vt:lpstr>
      <vt:lpstr>Diapositiva 6</vt:lpstr>
      <vt:lpstr>Diapositiva 7</vt:lpstr>
      <vt:lpstr>Diapositiva 8</vt:lpstr>
      <vt:lpstr>Diapositiva 9</vt:lpstr>
      <vt:lpstr>Uso del metodo Montecarlo per la stima di valori di omega: A partire dai valori medi di  d, r, R e dalle loro deviazioni standard, si richiede la generazione casuale di ulteriori valori (496) di tali variabili, assumendo per ciascuna di esse valida una distribuzione normale standardizzata. La funzione Excel utilizzata è: INV.NORM.ST(CASUALE) Da tale metodo si ottengono per omega i valori riportati nella tabella seguente </vt:lpstr>
      <vt:lpstr>Diapositiva 11</vt:lpstr>
      <vt:lpstr>Diapositiva 12</vt:lpstr>
      <vt:lpstr>Diapositiva 13</vt:lpstr>
      <vt:lpstr>Diapositiva 14</vt:lpstr>
      <vt:lpstr>Diapositiva 15</vt:lpstr>
      <vt:lpstr>Conclusioni sull’uso della stima statistica: Si ha una buona corrispondenza tra dato atteso e dato stimato, perché i due dati medi convergono.  Questo attesta anche la validità del modello di  distribuzione normale, usato in riferimento ai dati sperimentali. </vt:lpstr>
      <vt:lpstr>CARATTERISTICHE DEGLI STRUMENTI</vt:lpstr>
      <vt:lpstr>CARATTERISTICHE DEGLI STRUMENTI</vt:lpstr>
      <vt:lpstr>CARATTERISTICHE DEGLI STRUMENTI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FUNZIONAMENTO PIASTRA ROTANTE 2</dc:title>
  <dc:creator>cleliacinzia</dc:creator>
  <cp:lastModifiedBy>cleliacinzia</cp:lastModifiedBy>
  <cp:revision>30</cp:revision>
  <dcterms:created xsi:type="dcterms:W3CDTF">2015-06-15T13:59:16Z</dcterms:created>
  <dcterms:modified xsi:type="dcterms:W3CDTF">2015-08-22T15:43:46Z</dcterms:modified>
</cp:coreProperties>
</file>