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1596" y="-12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3D94B-74D0-4705-87EF-1B36FB6465B3}" type="datetimeFigureOut">
              <a:rPr lang="it-IT" smtClean="0"/>
              <a:t>30/01/2014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A7302-78FA-497D-9104-30076DE6D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34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806-C25A-4243-90F0-FD9E21E34C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30/01/2014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carlo\Documenti\Dropbox\Esperimenti_MIUR\144_rifrazione\Foto_originali\2013-12-20 07.30.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7" t="6736" r="5729" b="11181"/>
          <a:stretch/>
        </p:blipFill>
        <p:spPr bwMode="auto">
          <a:xfrm>
            <a:off x="0" y="0"/>
            <a:ext cx="8755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54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arlo\Documenti\Dropbox\Esperimenti_MIUR\144_rifrazione\Foto_originali\2014-01-26 11.05.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401"/>
            <a:ext cx="9396536" cy="70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carlo\Documenti\Dropbox\Esperimenti_MIUR\144_rifrazione\Foto_originali\2014-01-26 11.03.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4" t="5208" r="7031" b="28958"/>
          <a:stretch/>
        </p:blipFill>
        <p:spPr bwMode="auto">
          <a:xfrm>
            <a:off x="107504" y="83096"/>
            <a:ext cx="5982077" cy="47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carlo\Documenti\Dropbox\Esperimenti_MIUR\144_rifrazione\Foto_originali\2014-01-26 11.05.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3" t="10208" r="8906" b="21458"/>
          <a:stretch/>
        </p:blipFill>
        <p:spPr bwMode="auto">
          <a:xfrm>
            <a:off x="4299948" y="1772816"/>
            <a:ext cx="4808556" cy="51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7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/>
          <p:cNvGrpSpPr/>
          <p:nvPr/>
        </p:nvGrpSpPr>
        <p:grpSpPr>
          <a:xfrm>
            <a:off x="0" y="0"/>
            <a:ext cx="9143998" cy="6858000"/>
            <a:chOff x="0" y="0"/>
            <a:chExt cx="9143998" cy="6858000"/>
          </a:xfrm>
        </p:grpSpPr>
        <p:pic>
          <p:nvPicPr>
            <p:cNvPr id="20" name="Picture 2" descr="C:\Users\carlo\Dropbox\2013-12-20 07.29.3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Connettore 2 20"/>
            <p:cNvCxnSpPr/>
            <p:nvPr/>
          </p:nvCxnSpPr>
          <p:spPr>
            <a:xfrm>
              <a:off x="4789711" y="474117"/>
              <a:ext cx="0" cy="5627073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>
              <a:off x="4807133" y="2383703"/>
              <a:ext cx="2043165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>
              <a:off x="6952119" y="1570190"/>
              <a:ext cx="0" cy="15072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>
              <a:off x="6933831" y="3153676"/>
              <a:ext cx="0" cy="1507250"/>
            </a:xfrm>
            <a:prstGeom prst="straightConnector1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/>
            <p:cNvSpPr txBox="1"/>
            <p:nvPr/>
          </p:nvSpPr>
          <p:spPr>
            <a:xfrm>
              <a:off x="5401326" y="1519012"/>
              <a:ext cx="100483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400" dirty="0" smtClean="0"/>
                <a:t>L</a:t>
              </a:r>
              <a:r>
                <a:rPr lang="it-IT" sz="4400" baseline="-25000" dirty="0" smtClean="0"/>
                <a:t>o</a:t>
              </a:r>
              <a:endParaRPr lang="it-IT" sz="4400" dirty="0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4754880" y="3017520"/>
              <a:ext cx="2176272" cy="164592"/>
            </a:xfrm>
            <a:prstGeom prst="rect">
              <a:avLst/>
            </a:prstGeom>
            <a:solidFill>
              <a:srgbClr val="0070C0"/>
            </a:solidFill>
            <a:ln w="1270" cap="sq">
              <a:solidFill>
                <a:schemeClr val="tx1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474478" y="4061044"/>
              <a:ext cx="100483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6600" dirty="0" smtClean="0"/>
                <a:t>L</a:t>
              </a:r>
              <a:r>
                <a:rPr lang="it-IT" sz="6600" baseline="-25000" dirty="0" smtClean="0"/>
                <a:t>a</a:t>
              </a:r>
              <a:endParaRPr lang="it-IT" sz="6600" dirty="0"/>
            </a:p>
          </p:txBody>
        </p:sp>
        <p:cxnSp>
          <p:nvCxnSpPr>
            <p:cNvPr id="28" name="Connettore 1 27"/>
            <p:cNvCxnSpPr/>
            <p:nvPr/>
          </p:nvCxnSpPr>
          <p:spPr>
            <a:xfrm>
              <a:off x="4807133" y="3993047"/>
              <a:ext cx="2043165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083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/>
        </p:nvSpPr>
        <p:spPr>
          <a:xfrm>
            <a:off x="4978401" y="1688593"/>
            <a:ext cx="3367313" cy="33673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/>
          <p:cNvSpPr/>
          <p:nvPr/>
        </p:nvSpPr>
        <p:spPr>
          <a:xfrm>
            <a:off x="696687" y="1688593"/>
            <a:ext cx="3367313" cy="3367313"/>
          </a:xfrm>
          <a:prstGeom prst="ellipse">
            <a:avLst/>
          </a:prstGeom>
          <a:noFill/>
          <a:ln w="1270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flipH="1">
            <a:off x="682173" y="3372250"/>
            <a:ext cx="3367313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380344" y="3159978"/>
            <a:ext cx="0" cy="275771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730864" y="3159978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029824" y="3159978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1679304" y="3159978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3081384" y="3159978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H="1">
            <a:off x="4972233" y="3359550"/>
            <a:ext cx="3367313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670404" y="3096478"/>
            <a:ext cx="0" cy="275771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7020924" y="3096478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6319884" y="3096478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5969364" y="3096478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7371444" y="3096478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5618844" y="3104098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8072484" y="3096478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7721964" y="3096478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5268324" y="3111718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2362200" y="3479292"/>
            <a:ext cx="0" cy="2794000"/>
          </a:xfrm>
          <a:prstGeom prst="line">
            <a:avLst/>
          </a:prstGeom>
          <a:ln w="31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2730500" y="3479292"/>
            <a:ext cx="0" cy="2794000"/>
          </a:xfrm>
          <a:prstGeom prst="line">
            <a:avLst/>
          </a:prstGeom>
          <a:ln w="31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uppo 14"/>
          <p:cNvGrpSpPr>
            <a:grpSpLocks/>
          </p:cNvGrpSpPr>
          <p:nvPr/>
        </p:nvGrpSpPr>
        <p:grpSpPr bwMode="auto">
          <a:xfrm rot="16200000">
            <a:off x="2378902" y="6422295"/>
            <a:ext cx="344487" cy="269875"/>
            <a:chOff x="1233714" y="3422650"/>
            <a:chExt cx="947058" cy="742950"/>
          </a:xfrm>
        </p:grpSpPr>
        <p:cxnSp>
          <p:nvCxnSpPr>
            <p:cNvPr id="51" name="Connettore 1 50"/>
            <p:cNvCxnSpPr/>
            <p:nvPr/>
          </p:nvCxnSpPr>
          <p:spPr>
            <a:xfrm flipV="1">
              <a:off x="1230612" y="3422115"/>
              <a:ext cx="947061" cy="51132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>
              <a:off x="1230682" y="3933620"/>
              <a:ext cx="947061" cy="23162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igura a mano libera 52"/>
            <p:cNvSpPr/>
            <p:nvPr/>
          </p:nvSpPr>
          <p:spPr>
            <a:xfrm>
              <a:off x="2025492" y="3531802"/>
              <a:ext cx="74195" cy="581248"/>
            </a:xfrm>
            <a:custGeom>
              <a:avLst/>
              <a:gdLst>
                <a:gd name="connsiteX0" fmla="*/ 0 w 117791"/>
                <a:gd name="connsiteY0" fmla="*/ 406400 h 406400"/>
                <a:gd name="connsiteX1" fmla="*/ 116114 w 117791"/>
                <a:gd name="connsiteY1" fmla="*/ 203200 h 406400"/>
                <a:gd name="connsiteX2" fmla="*/ 58057 w 117791"/>
                <a:gd name="connsiteY2" fmla="*/ 0 h 406400"/>
                <a:gd name="connsiteX0" fmla="*/ 0 w 72538"/>
                <a:gd name="connsiteY0" fmla="*/ 410873 h 410873"/>
                <a:gd name="connsiteX1" fmla="*/ 72389 w 72538"/>
                <a:gd name="connsiteY1" fmla="*/ 203200 h 410873"/>
                <a:gd name="connsiteX2" fmla="*/ 14332 w 72538"/>
                <a:gd name="connsiteY2" fmla="*/ 0 h 4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38" h="410873">
                  <a:moveTo>
                    <a:pt x="0" y="410873"/>
                  </a:moveTo>
                  <a:cubicBezTo>
                    <a:pt x="53219" y="343139"/>
                    <a:pt x="70000" y="271679"/>
                    <a:pt x="72389" y="203200"/>
                  </a:cubicBezTo>
                  <a:cubicBezTo>
                    <a:pt x="74778" y="134721"/>
                    <a:pt x="48198" y="67733"/>
                    <a:pt x="14332" y="0"/>
                  </a:cubicBezTo>
                </a:path>
              </a:pathLst>
            </a:cu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cxnSp>
        <p:nvCxnSpPr>
          <p:cNvPr id="54" name="Connettore 1 53"/>
          <p:cNvCxnSpPr/>
          <p:nvPr/>
        </p:nvCxnSpPr>
        <p:spPr>
          <a:xfrm>
            <a:off x="7213600" y="5015992"/>
            <a:ext cx="0" cy="1295400"/>
          </a:xfrm>
          <a:prstGeom prst="line">
            <a:avLst/>
          </a:prstGeom>
          <a:ln w="3175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6667500" y="3479292"/>
            <a:ext cx="0" cy="2794000"/>
          </a:xfrm>
          <a:prstGeom prst="line">
            <a:avLst/>
          </a:prstGeom>
          <a:ln w="3175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uppo 14"/>
          <p:cNvGrpSpPr>
            <a:grpSpLocks/>
          </p:cNvGrpSpPr>
          <p:nvPr/>
        </p:nvGrpSpPr>
        <p:grpSpPr bwMode="auto">
          <a:xfrm rot="16200000">
            <a:off x="6745378" y="6465283"/>
            <a:ext cx="344487" cy="269875"/>
            <a:chOff x="1233714" y="3422650"/>
            <a:chExt cx="947058" cy="742950"/>
          </a:xfrm>
        </p:grpSpPr>
        <p:cxnSp>
          <p:nvCxnSpPr>
            <p:cNvPr id="57" name="Connettore 1 56"/>
            <p:cNvCxnSpPr/>
            <p:nvPr/>
          </p:nvCxnSpPr>
          <p:spPr>
            <a:xfrm flipV="1">
              <a:off x="1230612" y="3422115"/>
              <a:ext cx="947061" cy="51132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>
              <a:off x="1230682" y="3933620"/>
              <a:ext cx="947061" cy="23162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igura a mano libera 58"/>
            <p:cNvSpPr/>
            <p:nvPr/>
          </p:nvSpPr>
          <p:spPr>
            <a:xfrm>
              <a:off x="2025492" y="3531802"/>
              <a:ext cx="74195" cy="581248"/>
            </a:xfrm>
            <a:custGeom>
              <a:avLst/>
              <a:gdLst>
                <a:gd name="connsiteX0" fmla="*/ 0 w 117791"/>
                <a:gd name="connsiteY0" fmla="*/ 406400 h 406400"/>
                <a:gd name="connsiteX1" fmla="*/ 116114 w 117791"/>
                <a:gd name="connsiteY1" fmla="*/ 203200 h 406400"/>
                <a:gd name="connsiteX2" fmla="*/ 58057 w 117791"/>
                <a:gd name="connsiteY2" fmla="*/ 0 h 406400"/>
                <a:gd name="connsiteX0" fmla="*/ 0 w 72538"/>
                <a:gd name="connsiteY0" fmla="*/ 410873 h 410873"/>
                <a:gd name="connsiteX1" fmla="*/ 72389 w 72538"/>
                <a:gd name="connsiteY1" fmla="*/ 203200 h 410873"/>
                <a:gd name="connsiteX2" fmla="*/ 14332 w 72538"/>
                <a:gd name="connsiteY2" fmla="*/ 0 h 4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538" h="410873">
                  <a:moveTo>
                    <a:pt x="0" y="410873"/>
                  </a:moveTo>
                  <a:cubicBezTo>
                    <a:pt x="53219" y="343139"/>
                    <a:pt x="70000" y="271679"/>
                    <a:pt x="72389" y="203200"/>
                  </a:cubicBezTo>
                  <a:cubicBezTo>
                    <a:pt x="74778" y="134721"/>
                    <a:pt x="48198" y="67733"/>
                    <a:pt x="14332" y="0"/>
                  </a:cubicBezTo>
                </a:path>
              </a:pathLst>
            </a:cu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cxnSp>
        <p:nvCxnSpPr>
          <p:cNvPr id="61" name="Connettore 1 60"/>
          <p:cNvCxnSpPr/>
          <p:nvPr/>
        </p:nvCxnSpPr>
        <p:spPr>
          <a:xfrm>
            <a:off x="6667500" y="3364992"/>
            <a:ext cx="879929" cy="258046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7016750" y="3352292"/>
            <a:ext cx="196850" cy="1619250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7213600" y="3580892"/>
            <a:ext cx="0" cy="1371600"/>
          </a:xfrm>
          <a:prstGeom prst="line">
            <a:avLst/>
          </a:prstGeom>
          <a:ln w="9525"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6670404" y="3363178"/>
            <a:ext cx="0" cy="275771"/>
          </a:xfrm>
          <a:prstGeom prst="line">
            <a:avLst/>
          </a:prstGeom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>
            <a:off x="7209428" y="3363178"/>
            <a:ext cx="0" cy="275771"/>
          </a:xfrm>
          <a:prstGeom prst="line">
            <a:avLst/>
          </a:prstGeom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6131380" y="3363178"/>
            <a:ext cx="0" cy="275771"/>
          </a:xfrm>
          <a:prstGeom prst="line">
            <a:avLst/>
          </a:prstGeom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>
            <a:off x="5592356" y="3363178"/>
            <a:ext cx="0" cy="275771"/>
          </a:xfrm>
          <a:prstGeom prst="line">
            <a:avLst/>
          </a:prstGeom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>
            <a:off x="7748452" y="3363178"/>
            <a:ext cx="0" cy="275771"/>
          </a:xfrm>
          <a:prstGeom prst="line">
            <a:avLst/>
          </a:prstGeom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CasellaDiTesto 98"/>
          <p:cNvSpPr txBox="1"/>
          <p:nvPr/>
        </p:nvSpPr>
        <p:spPr>
          <a:xfrm>
            <a:off x="1349829" y="2225620"/>
            <a:ext cx="210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Percorso dei raggi luminosi in aria</a:t>
            </a:r>
            <a:endParaRPr lang="it-IT" dirty="0"/>
          </a:p>
        </p:txBody>
      </p:sp>
      <p:sp>
        <p:nvSpPr>
          <p:cNvPr id="100" name="CasellaDiTesto 99"/>
          <p:cNvSpPr txBox="1"/>
          <p:nvPr/>
        </p:nvSpPr>
        <p:spPr>
          <a:xfrm>
            <a:off x="693783" y="203199"/>
            <a:ext cx="3482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Percorso dei raggi luminosi in Aria</a:t>
            </a:r>
            <a:endParaRPr lang="it-IT" sz="3200" dirty="0"/>
          </a:p>
        </p:txBody>
      </p:sp>
      <p:cxnSp>
        <p:nvCxnSpPr>
          <p:cNvPr id="102" name="Connettore 1 101"/>
          <p:cNvCxnSpPr/>
          <p:nvPr/>
        </p:nvCxnSpPr>
        <p:spPr>
          <a:xfrm>
            <a:off x="4891314" y="1266862"/>
            <a:ext cx="812800" cy="0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/>
          <p:nvPr/>
        </p:nvCxnSpPr>
        <p:spPr>
          <a:xfrm>
            <a:off x="4891314" y="1596917"/>
            <a:ext cx="812800" cy="0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5820229" y="1078176"/>
            <a:ext cx="210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Percorso reale</a:t>
            </a:r>
            <a:endParaRPr lang="it-IT" dirty="0"/>
          </a:p>
        </p:txBody>
      </p:sp>
      <p:sp>
        <p:nvSpPr>
          <p:cNvPr id="109" name="CasellaDiTesto 108"/>
          <p:cNvSpPr txBox="1"/>
          <p:nvPr/>
        </p:nvSpPr>
        <p:spPr>
          <a:xfrm>
            <a:off x="5820229" y="1397491"/>
            <a:ext cx="210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Percorso apparente</a:t>
            </a:r>
            <a:endParaRPr lang="it-IT" dirty="0"/>
          </a:p>
        </p:txBody>
      </p:sp>
      <p:sp>
        <p:nvSpPr>
          <p:cNvPr id="110" name="Figura a mano libera 109"/>
          <p:cNvSpPr/>
          <p:nvPr/>
        </p:nvSpPr>
        <p:spPr>
          <a:xfrm>
            <a:off x="7278624" y="1444752"/>
            <a:ext cx="1664208" cy="2670048"/>
          </a:xfrm>
          <a:custGeom>
            <a:avLst/>
            <a:gdLst>
              <a:gd name="connsiteX0" fmla="*/ 621792 w 1664208"/>
              <a:gd name="connsiteY0" fmla="*/ 0 h 2670048"/>
              <a:gd name="connsiteX1" fmla="*/ 1664208 w 1664208"/>
              <a:gd name="connsiteY1" fmla="*/ 0 h 2670048"/>
              <a:gd name="connsiteX2" fmla="*/ 0 w 1664208"/>
              <a:gd name="connsiteY2" fmla="*/ 2670048 h 267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208" h="2670048">
                <a:moveTo>
                  <a:pt x="621792" y="0"/>
                </a:moveTo>
                <a:lnTo>
                  <a:pt x="1664208" y="0"/>
                </a:lnTo>
                <a:lnTo>
                  <a:pt x="0" y="2670048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4698855" y="37998"/>
            <a:ext cx="4131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Percorso dei raggi luminosi in acqua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1615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23" y="1269873"/>
            <a:ext cx="641985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72"/>
          <p:cNvSpPr>
            <a:spLocks noChangeArrowheads="1"/>
          </p:cNvSpPr>
          <p:nvPr/>
        </p:nvSpPr>
        <p:spPr bwMode="auto">
          <a:xfrm>
            <a:off x="6017160" y="5053539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it-IT" baseline="-25000" dirty="0" smtClean="0">
                <a:solidFill>
                  <a:srgbClr val="000000"/>
                </a:solidFill>
              </a:rPr>
              <a:t>1</a:t>
            </a:r>
            <a:endParaRPr lang="it-IT" baseline="-25000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4498848" y="1042416"/>
            <a:ext cx="0" cy="36576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499610" y="1188720"/>
            <a:ext cx="1956816" cy="41148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899023" y="4125831"/>
            <a:ext cx="0" cy="1890921"/>
          </a:xfrm>
          <a:prstGeom prst="line">
            <a:avLst/>
          </a:prstGeom>
          <a:ln w="31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igura a mano libera 17"/>
          <p:cNvSpPr/>
          <p:nvPr/>
        </p:nvSpPr>
        <p:spPr>
          <a:xfrm rot="21247334">
            <a:off x="5892800" y="4982174"/>
            <a:ext cx="420914" cy="60406"/>
          </a:xfrm>
          <a:custGeom>
            <a:avLst/>
            <a:gdLst>
              <a:gd name="connsiteX0" fmla="*/ 0 w 420914"/>
              <a:gd name="connsiteY0" fmla="*/ 43543 h 60406"/>
              <a:gd name="connsiteX1" fmla="*/ 188686 w 420914"/>
              <a:gd name="connsiteY1" fmla="*/ 58057 h 60406"/>
              <a:gd name="connsiteX2" fmla="*/ 420914 w 420914"/>
              <a:gd name="connsiteY2" fmla="*/ 0 h 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0406">
                <a:moveTo>
                  <a:pt x="0" y="43543"/>
                </a:moveTo>
                <a:cubicBezTo>
                  <a:pt x="59267" y="54428"/>
                  <a:pt x="118534" y="65314"/>
                  <a:pt x="188686" y="58057"/>
                </a:cubicBezTo>
                <a:cubicBezTo>
                  <a:pt x="258838" y="50800"/>
                  <a:pt x="339876" y="25400"/>
                  <a:pt x="42091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72"/>
          <p:cNvSpPr>
            <a:spLocks noChangeArrowheads="1"/>
          </p:cNvSpPr>
          <p:nvPr/>
        </p:nvSpPr>
        <p:spPr bwMode="auto">
          <a:xfrm>
            <a:off x="5311403" y="2593367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it-IT" baseline="-25000" dirty="0" smtClean="0">
                <a:solidFill>
                  <a:srgbClr val="000000"/>
                </a:solidFill>
              </a:rPr>
              <a:t>2</a:t>
            </a:r>
            <a:endParaRPr lang="it-IT" baseline="-25000" dirty="0"/>
          </a:p>
        </p:txBody>
      </p:sp>
      <p:sp>
        <p:nvSpPr>
          <p:cNvPr id="24" name="Figura a mano libera 23"/>
          <p:cNvSpPr/>
          <p:nvPr/>
        </p:nvSpPr>
        <p:spPr>
          <a:xfrm rot="9891599">
            <a:off x="5450786" y="3054657"/>
            <a:ext cx="262437" cy="76254"/>
          </a:xfrm>
          <a:custGeom>
            <a:avLst/>
            <a:gdLst>
              <a:gd name="connsiteX0" fmla="*/ 0 w 420914"/>
              <a:gd name="connsiteY0" fmla="*/ 43543 h 60406"/>
              <a:gd name="connsiteX1" fmla="*/ 188686 w 420914"/>
              <a:gd name="connsiteY1" fmla="*/ 58057 h 60406"/>
              <a:gd name="connsiteX2" fmla="*/ 420914 w 420914"/>
              <a:gd name="connsiteY2" fmla="*/ 0 h 60406"/>
              <a:gd name="connsiteX0" fmla="*/ 0 w 420914"/>
              <a:gd name="connsiteY0" fmla="*/ 43543 h 65537"/>
              <a:gd name="connsiteX1" fmla="*/ 228008 w 420914"/>
              <a:gd name="connsiteY1" fmla="*/ 63759 h 65537"/>
              <a:gd name="connsiteX2" fmla="*/ 420914 w 420914"/>
              <a:gd name="connsiteY2" fmla="*/ 0 h 65537"/>
              <a:gd name="connsiteX0" fmla="*/ 0 w 420914"/>
              <a:gd name="connsiteY0" fmla="*/ 43543 h 65536"/>
              <a:gd name="connsiteX1" fmla="*/ 228008 w 420914"/>
              <a:gd name="connsiteY1" fmla="*/ 63758 h 65536"/>
              <a:gd name="connsiteX2" fmla="*/ 420914 w 420914"/>
              <a:gd name="connsiteY2" fmla="*/ 0 h 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5536">
                <a:moveTo>
                  <a:pt x="0" y="43543"/>
                </a:moveTo>
                <a:cubicBezTo>
                  <a:pt x="59267" y="54428"/>
                  <a:pt x="157856" y="71015"/>
                  <a:pt x="228008" y="63758"/>
                </a:cubicBezTo>
                <a:cubicBezTo>
                  <a:pt x="298160" y="56501"/>
                  <a:pt x="339876" y="25400"/>
                  <a:pt x="42091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4093030" y="758517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500916" y="4183889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O'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210632" y="493487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cxnSp>
        <p:nvCxnSpPr>
          <p:cNvPr id="35" name="Connettore 1 34"/>
          <p:cNvCxnSpPr/>
          <p:nvPr/>
        </p:nvCxnSpPr>
        <p:spPr>
          <a:xfrm>
            <a:off x="5384800" y="1222974"/>
            <a:ext cx="514223" cy="2886891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4521200" y="2121046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Percorso reale</a:t>
            </a:r>
            <a:endParaRPr lang="it-IT" dirty="0"/>
          </a:p>
        </p:txBody>
      </p:sp>
      <p:cxnSp>
        <p:nvCxnSpPr>
          <p:cNvPr id="40" name="Connettore 1 39"/>
          <p:cNvCxnSpPr/>
          <p:nvPr/>
        </p:nvCxnSpPr>
        <p:spPr>
          <a:xfrm>
            <a:off x="4507775" y="908595"/>
            <a:ext cx="0" cy="275771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5391695" y="908595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4507775" y="1175295"/>
            <a:ext cx="0" cy="275771"/>
          </a:xfrm>
          <a:prstGeom prst="line">
            <a:avLst/>
          </a:prstGeom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5893616" y="1194345"/>
            <a:ext cx="0" cy="275771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5762175" y="831090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A'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0" y="4493841"/>
            <a:ext cx="37156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 causa della rifrazione i raggi luminosi che provengono da A sembrano, in effetti, provenire da A'  </a:t>
            </a:r>
            <a:endParaRPr lang="it-IT" sz="2800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5245100" y="1961388"/>
            <a:ext cx="241300" cy="2286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5905500" y="1542288"/>
            <a:ext cx="0" cy="2527300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6007100" y="161304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Percorso apparente</a:t>
            </a:r>
            <a:endParaRPr lang="it-IT" dirty="0"/>
          </a:p>
        </p:txBody>
      </p:sp>
      <p:cxnSp>
        <p:nvCxnSpPr>
          <p:cNvPr id="36" name="Connettore 2 35"/>
          <p:cNvCxnSpPr>
            <a:stCxn id="34" idx="2"/>
          </p:cNvCxnSpPr>
          <p:nvPr/>
        </p:nvCxnSpPr>
        <p:spPr>
          <a:xfrm flipH="1">
            <a:off x="5981700" y="2259377"/>
            <a:ext cx="635000" cy="13381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021943" y="2848573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</a:t>
            </a:r>
            <a:endParaRPr lang="it-IT" dirty="0"/>
          </a:p>
        </p:txBody>
      </p:sp>
      <p:cxnSp>
        <p:nvCxnSpPr>
          <p:cNvPr id="38" name="Connettore 1 37"/>
          <p:cNvCxnSpPr>
            <a:stCxn id="22530" idx="0"/>
          </p:cNvCxnSpPr>
          <p:nvPr/>
        </p:nvCxnSpPr>
        <p:spPr>
          <a:xfrm flipH="1">
            <a:off x="4490847" y="1269873"/>
            <a:ext cx="8001" cy="4838319"/>
          </a:xfrm>
          <a:prstGeom prst="line">
            <a:avLst/>
          </a:prstGeom>
          <a:ln w="31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9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316735" y="-2048000"/>
            <a:ext cx="6411655" cy="6455408"/>
            <a:chOff x="2450592" y="-1773680"/>
            <a:chExt cx="5194664" cy="5230112"/>
          </a:xfrm>
        </p:grpSpPr>
        <p:sp>
          <p:nvSpPr>
            <p:cNvPr id="3" name="Arco 2"/>
            <p:cNvSpPr/>
            <p:nvPr/>
          </p:nvSpPr>
          <p:spPr>
            <a:xfrm>
              <a:off x="2450592" y="-1773680"/>
              <a:ext cx="5193792" cy="5230112"/>
            </a:xfrm>
            <a:prstGeom prst="arc">
              <a:avLst>
                <a:gd name="adj1" fmla="val 21575960"/>
                <a:gd name="adj2" fmla="val 10787562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Connettore 1 3"/>
            <p:cNvCxnSpPr/>
            <p:nvPr/>
          </p:nvCxnSpPr>
          <p:spPr>
            <a:xfrm flipH="1">
              <a:off x="2463656" y="838055"/>
              <a:ext cx="5181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ttangolo 72"/>
          <p:cNvSpPr>
            <a:spLocks noChangeArrowheads="1"/>
          </p:cNvSpPr>
          <p:nvPr/>
        </p:nvSpPr>
        <p:spPr bwMode="auto">
          <a:xfrm>
            <a:off x="6017160" y="5035251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it-IT" baseline="-25000" dirty="0" smtClean="0">
                <a:solidFill>
                  <a:srgbClr val="000000"/>
                </a:solidFill>
              </a:rPr>
              <a:t>1</a:t>
            </a:r>
            <a:endParaRPr lang="it-IT" baseline="-25000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4498848" y="1024128"/>
            <a:ext cx="0" cy="36576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499610" y="1170432"/>
            <a:ext cx="1956816" cy="41148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899023" y="4107543"/>
            <a:ext cx="0" cy="2567577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igura a mano libera 17"/>
          <p:cNvSpPr/>
          <p:nvPr/>
        </p:nvSpPr>
        <p:spPr>
          <a:xfrm rot="21247334">
            <a:off x="5892800" y="4963886"/>
            <a:ext cx="420914" cy="60406"/>
          </a:xfrm>
          <a:custGeom>
            <a:avLst/>
            <a:gdLst>
              <a:gd name="connsiteX0" fmla="*/ 0 w 420914"/>
              <a:gd name="connsiteY0" fmla="*/ 43543 h 60406"/>
              <a:gd name="connsiteX1" fmla="*/ 188686 w 420914"/>
              <a:gd name="connsiteY1" fmla="*/ 58057 h 60406"/>
              <a:gd name="connsiteX2" fmla="*/ 420914 w 420914"/>
              <a:gd name="connsiteY2" fmla="*/ 0 h 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0406">
                <a:moveTo>
                  <a:pt x="0" y="43543"/>
                </a:moveTo>
                <a:cubicBezTo>
                  <a:pt x="59267" y="54428"/>
                  <a:pt x="118534" y="65314"/>
                  <a:pt x="188686" y="58057"/>
                </a:cubicBezTo>
                <a:cubicBezTo>
                  <a:pt x="258838" y="50800"/>
                  <a:pt x="339876" y="25400"/>
                  <a:pt x="42091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72"/>
          <p:cNvSpPr>
            <a:spLocks noChangeArrowheads="1"/>
          </p:cNvSpPr>
          <p:nvPr/>
        </p:nvSpPr>
        <p:spPr bwMode="auto">
          <a:xfrm>
            <a:off x="5451103" y="2321079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it-IT" baseline="-25000" dirty="0">
                <a:solidFill>
                  <a:srgbClr val="000000"/>
                </a:solidFill>
              </a:rPr>
              <a:t>1</a:t>
            </a:r>
            <a:endParaRPr lang="it-IT" baseline="-25000" dirty="0"/>
          </a:p>
        </p:txBody>
      </p:sp>
      <p:sp>
        <p:nvSpPr>
          <p:cNvPr id="24" name="Figura a mano libera 23"/>
          <p:cNvSpPr/>
          <p:nvPr/>
        </p:nvSpPr>
        <p:spPr>
          <a:xfrm rot="9891599">
            <a:off x="5442859" y="3004456"/>
            <a:ext cx="420914" cy="60406"/>
          </a:xfrm>
          <a:custGeom>
            <a:avLst/>
            <a:gdLst>
              <a:gd name="connsiteX0" fmla="*/ 0 w 420914"/>
              <a:gd name="connsiteY0" fmla="*/ 43543 h 60406"/>
              <a:gd name="connsiteX1" fmla="*/ 188686 w 420914"/>
              <a:gd name="connsiteY1" fmla="*/ 58057 h 60406"/>
              <a:gd name="connsiteX2" fmla="*/ 420914 w 420914"/>
              <a:gd name="connsiteY2" fmla="*/ 0 h 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0406">
                <a:moveTo>
                  <a:pt x="0" y="43543"/>
                </a:moveTo>
                <a:cubicBezTo>
                  <a:pt x="59267" y="54428"/>
                  <a:pt x="118534" y="65314"/>
                  <a:pt x="188686" y="58057"/>
                </a:cubicBezTo>
                <a:cubicBezTo>
                  <a:pt x="258838" y="50800"/>
                  <a:pt x="339876" y="25400"/>
                  <a:pt x="42091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igura a mano libera 24"/>
          <p:cNvSpPr/>
          <p:nvPr/>
        </p:nvSpPr>
        <p:spPr>
          <a:xfrm rot="21014415">
            <a:off x="4528459" y="2075543"/>
            <a:ext cx="420914" cy="60406"/>
          </a:xfrm>
          <a:custGeom>
            <a:avLst/>
            <a:gdLst>
              <a:gd name="connsiteX0" fmla="*/ 0 w 420914"/>
              <a:gd name="connsiteY0" fmla="*/ 43543 h 60406"/>
              <a:gd name="connsiteX1" fmla="*/ 188686 w 420914"/>
              <a:gd name="connsiteY1" fmla="*/ 58057 h 60406"/>
              <a:gd name="connsiteX2" fmla="*/ 420914 w 420914"/>
              <a:gd name="connsiteY2" fmla="*/ 0 h 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0406">
                <a:moveTo>
                  <a:pt x="0" y="43543"/>
                </a:moveTo>
                <a:cubicBezTo>
                  <a:pt x="59267" y="54428"/>
                  <a:pt x="118534" y="65314"/>
                  <a:pt x="188686" y="58057"/>
                </a:cubicBezTo>
                <a:cubicBezTo>
                  <a:pt x="258838" y="50800"/>
                  <a:pt x="339876" y="25400"/>
                  <a:pt x="42091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72"/>
          <p:cNvSpPr>
            <a:spLocks noChangeArrowheads="1"/>
          </p:cNvSpPr>
          <p:nvPr/>
        </p:nvSpPr>
        <p:spPr bwMode="auto">
          <a:xfrm>
            <a:off x="4594760" y="2103364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it-IT" baseline="-25000" dirty="0">
                <a:solidFill>
                  <a:srgbClr val="000000"/>
                </a:solidFill>
              </a:rPr>
              <a:t>1</a:t>
            </a:r>
            <a:endParaRPr lang="it-IT" baseline="-250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093030" y="740229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500916" y="4165601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O'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210632" y="493487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cxnSp>
        <p:nvCxnSpPr>
          <p:cNvPr id="31" name="Connettore 1 30"/>
          <p:cNvCxnSpPr/>
          <p:nvPr/>
        </p:nvCxnSpPr>
        <p:spPr>
          <a:xfrm flipH="1">
            <a:off x="4499429" y="4093029"/>
            <a:ext cx="1393371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6282654" y="305090"/>
            <a:ext cx="286134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OA' = R sen(</a:t>
            </a:r>
            <a:r>
              <a:rPr lang="it-IT" sz="3200" dirty="0" smtClean="0">
                <a:latin typeface="Symbol" pitchFamily="18" charset="2"/>
              </a:rPr>
              <a:t>q</a:t>
            </a:r>
            <a:r>
              <a:rPr lang="it-IT" sz="3200" baseline="-25000" dirty="0" smtClean="0"/>
              <a:t>1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cxnSp>
        <p:nvCxnSpPr>
          <p:cNvPr id="35" name="Connettore 1 34"/>
          <p:cNvCxnSpPr/>
          <p:nvPr/>
        </p:nvCxnSpPr>
        <p:spPr>
          <a:xfrm>
            <a:off x="5899023" y="1306286"/>
            <a:ext cx="0" cy="2785291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6008914" y="1480458"/>
            <a:ext cx="210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Percorso apparente</a:t>
            </a:r>
            <a:endParaRPr lang="it-IT" dirty="0"/>
          </a:p>
        </p:txBody>
      </p:sp>
      <p:cxnSp>
        <p:nvCxnSpPr>
          <p:cNvPr id="40" name="Connettore 1 39"/>
          <p:cNvCxnSpPr/>
          <p:nvPr/>
        </p:nvCxnSpPr>
        <p:spPr>
          <a:xfrm>
            <a:off x="4507775" y="890307"/>
            <a:ext cx="0" cy="275771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5391695" y="890307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4507775" y="1157007"/>
            <a:ext cx="0" cy="275771"/>
          </a:xfrm>
          <a:prstGeom prst="line">
            <a:avLst/>
          </a:prstGeom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5893616" y="1176057"/>
            <a:ext cx="0" cy="275771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5762175" y="812802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A'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377370" y="4896751"/>
            <a:ext cx="4165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Osservando attraverso l'acqua il punto A sembra essere in A'. </a:t>
            </a:r>
            <a:endParaRPr lang="it-IT" sz="320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5021943" y="2830285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</a:t>
            </a:r>
            <a:endParaRPr lang="it-IT" dirty="0"/>
          </a:p>
        </p:txBody>
      </p:sp>
      <p:cxnSp>
        <p:nvCxnSpPr>
          <p:cNvPr id="48" name="Connettore 1 47"/>
          <p:cNvCxnSpPr/>
          <p:nvPr/>
        </p:nvCxnSpPr>
        <p:spPr>
          <a:xfrm>
            <a:off x="4498848" y="1225296"/>
            <a:ext cx="1408176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3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316735" y="-2048000"/>
            <a:ext cx="6411655" cy="6455408"/>
            <a:chOff x="2450592" y="-1773680"/>
            <a:chExt cx="5194664" cy="5230112"/>
          </a:xfrm>
        </p:grpSpPr>
        <p:sp>
          <p:nvSpPr>
            <p:cNvPr id="3" name="Arco 2"/>
            <p:cNvSpPr/>
            <p:nvPr/>
          </p:nvSpPr>
          <p:spPr>
            <a:xfrm>
              <a:off x="2450592" y="-1773680"/>
              <a:ext cx="5193792" cy="5230112"/>
            </a:xfrm>
            <a:prstGeom prst="arc">
              <a:avLst>
                <a:gd name="adj1" fmla="val 21575960"/>
                <a:gd name="adj2" fmla="val 10787562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Connettore 1 3"/>
            <p:cNvCxnSpPr/>
            <p:nvPr/>
          </p:nvCxnSpPr>
          <p:spPr>
            <a:xfrm flipH="1">
              <a:off x="2463656" y="838055"/>
              <a:ext cx="5181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ttangolo 72"/>
          <p:cNvSpPr>
            <a:spLocks noChangeArrowheads="1"/>
          </p:cNvSpPr>
          <p:nvPr/>
        </p:nvSpPr>
        <p:spPr bwMode="auto">
          <a:xfrm>
            <a:off x="6017160" y="5035251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it-IT" baseline="-25000" dirty="0" smtClean="0">
                <a:solidFill>
                  <a:srgbClr val="000000"/>
                </a:solidFill>
              </a:rPr>
              <a:t>1</a:t>
            </a:r>
            <a:endParaRPr lang="it-IT" baseline="-25000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4498848" y="1024128"/>
            <a:ext cx="0" cy="36576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499610" y="1170432"/>
            <a:ext cx="1956816" cy="41148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899023" y="4107543"/>
            <a:ext cx="0" cy="1721757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igura a mano libera 17"/>
          <p:cNvSpPr/>
          <p:nvPr/>
        </p:nvSpPr>
        <p:spPr>
          <a:xfrm rot="21247334">
            <a:off x="5892800" y="4963886"/>
            <a:ext cx="420914" cy="60406"/>
          </a:xfrm>
          <a:custGeom>
            <a:avLst/>
            <a:gdLst>
              <a:gd name="connsiteX0" fmla="*/ 0 w 420914"/>
              <a:gd name="connsiteY0" fmla="*/ 43543 h 60406"/>
              <a:gd name="connsiteX1" fmla="*/ 188686 w 420914"/>
              <a:gd name="connsiteY1" fmla="*/ 58057 h 60406"/>
              <a:gd name="connsiteX2" fmla="*/ 420914 w 420914"/>
              <a:gd name="connsiteY2" fmla="*/ 0 h 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0406">
                <a:moveTo>
                  <a:pt x="0" y="43543"/>
                </a:moveTo>
                <a:cubicBezTo>
                  <a:pt x="59267" y="54428"/>
                  <a:pt x="118534" y="65314"/>
                  <a:pt x="188686" y="58057"/>
                </a:cubicBezTo>
                <a:cubicBezTo>
                  <a:pt x="258838" y="50800"/>
                  <a:pt x="339876" y="25400"/>
                  <a:pt x="42091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72"/>
          <p:cNvSpPr>
            <a:spLocks noChangeArrowheads="1"/>
          </p:cNvSpPr>
          <p:nvPr/>
        </p:nvSpPr>
        <p:spPr bwMode="auto">
          <a:xfrm>
            <a:off x="5311403" y="2575079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it-IT" baseline="-25000" dirty="0" smtClean="0">
                <a:solidFill>
                  <a:srgbClr val="000000"/>
                </a:solidFill>
              </a:rPr>
              <a:t>2</a:t>
            </a:r>
            <a:endParaRPr lang="it-IT" baseline="-25000" dirty="0"/>
          </a:p>
        </p:txBody>
      </p:sp>
      <p:sp>
        <p:nvSpPr>
          <p:cNvPr id="24" name="Figura a mano libera 23"/>
          <p:cNvSpPr/>
          <p:nvPr/>
        </p:nvSpPr>
        <p:spPr>
          <a:xfrm rot="9891599">
            <a:off x="5450786" y="3036369"/>
            <a:ext cx="262437" cy="76254"/>
          </a:xfrm>
          <a:custGeom>
            <a:avLst/>
            <a:gdLst>
              <a:gd name="connsiteX0" fmla="*/ 0 w 420914"/>
              <a:gd name="connsiteY0" fmla="*/ 43543 h 60406"/>
              <a:gd name="connsiteX1" fmla="*/ 188686 w 420914"/>
              <a:gd name="connsiteY1" fmla="*/ 58057 h 60406"/>
              <a:gd name="connsiteX2" fmla="*/ 420914 w 420914"/>
              <a:gd name="connsiteY2" fmla="*/ 0 h 60406"/>
              <a:gd name="connsiteX0" fmla="*/ 0 w 420914"/>
              <a:gd name="connsiteY0" fmla="*/ 43543 h 65537"/>
              <a:gd name="connsiteX1" fmla="*/ 228008 w 420914"/>
              <a:gd name="connsiteY1" fmla="*/ 63759 h 65537"/>
              <a:gd name="connsiteX2" fmla="*/ 420914 w 420914"/>
              <a:gd name="connsiteY2" fmla="*/ 0 h 65537"/>
              <a:gd name="connsiteX0" fmla="*/ 0 w 420914"/>
              <a:gd name="connsiteY0" fmla="*/ 43543 h 65536"/>
              <a:gd name="connsiteX1" fmla="*/ 228008 w 420914"/>
              <a:gd name="connsiteY1" fmla="*/ 63758 h 65536"/>
              <a:gd name="connsiteX2" fmla="*/ 420914 w 420914"/>
              <a:gd name="connsiteY2" fmla="*/ 0 h 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5536">
                <a:moveTo>
                  <a:pt x="0" y="43543"/>
                </a:moveTo>
                <a:cubicBezTo>
                  <a:pt x="59267" y="54428"/>
                  <a:pt x="157856" y="71015"/>
                  <a:pt x="228008" y="63758"/>
                </a:cubicBezTo>
                <a:cubicBezTo>
                  <a:pt x="298160" y="56501"/>
                  <a:pt x="339876" y="25400"/>
                  <a:pt x="42091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4093030" y="740229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500916" y="4165601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O'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578932" y="455387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cxnSp>
        <p:nvCxnSpPr>
          <p:cNvPr id="35" name="Connettore 1 34"/>
          <p:cNvCxnSpPr/>
          <p:nvPr/>
        </p:nvCxnSpPr>
        <p:spPr>
          <a:xfrm>
            <a:off x="5270500" y="562996"/>
            <a:ext cx="628523" cy="3528581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4507775" y="890307"/>
            <a:ext cx="0" cy="275771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5391695" y="890307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4507775" y="1157007"/>
            <a:ext cx="0" cy="275771"/>
          </a:xfrm>
          <a:prstGeom prst="line">
            <a:avLst/>
          </a:prstGeom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5893616" y="1176057"/>
            <a:ext cx="0" cy="275771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5762175" y="812802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A'</a:t>
            </a:r>
            <a:endParaRPr lang="it-IT" dirty="0"/>
          </a:p>
        </p:txBody>
      </p:sp>
      <p:cxnSp>
        <p:nvCxnSpPr>
          <p:cNvPr id="33" name="Connettore 1 32"/>
          <p:cNvCxnSpPr/>
          <p:nvPr/>
        </p:nvCxnSpPr>
        <p:spPr>
          <a:xfrm>
            <a:off x="5905500" y="1524000"/>
            <a:ext cx="0" cy="2527300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56" idx="2"/>
          </p:cNvCxnSpPr>
          <p:nvPr/>
        </p:nvCxnSpPr>
        <p:spPr>
          <a:xfrm>
            <a:off x="4813303" y="600882"/>
            <a:ext cx="511173" cy="413530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V="1">
            <a:off x="4507739" y="1026319"/>
            <a:ext cx="845311" cy="151004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uppo 53"/>
          <p:cNvGrpSpPr/>
          <p:nvPr/>
        </p:nvGrpSpPr>
        <p:grpSpPr>
          <a:xfrm>
            <a:off x="5255420" y="1042988"/>
            <a:ext cx="114300" cy="99456"/>
            <a:chOff x="5198269" y="1052512"/>
            <a:chExt cx="183356" cy="159544"/>
          </a:xfrm>
        </p:grpSpPr>
        <p:cxnSp>
          <p:nvCxnSpPr>
            <p:cNvPr id="48" name="Connettore 1 47"/>
            <p:cNvCxnSpPr/>
            <p:nvPr/>
          </p:nvCxnSpPr>
          <p:spPr>
            <a:xfrm>
              <a:off x="5198269" y="1052512"/>
              <a:ext cx="26194" cy="15954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 flipV="1">
              <a:off x="5224463" y="1185864"/>
              <a:ext cx="157162" cy="2543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asellaDiTesto 55"/>
          <p:cNvSpPr txBox="1"/>
          <p:nvPr/>
        </p:nvSpPr>
        <p:spPr>
          <a:xfrm>
            <a:off x="4588332" y="231550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A"</a:t>
            </a:r>
            <a:endParaRPr lang="it-IT" dirty="0"/>
          </a:p>
        </p:txBody>
      </p:sp>
      <p:cxnSp>
        <p:nvCxnSpPr>
          <p:cNvPr id="58" name="Connettore 2 57"/>
          <p:cNvCxnSpPr/>
          <p:nvPr/>
        </p:nvCxnSpPr>
        <p:spPr>
          <a:xfrm flipH="1">
            <a:off x="5381626" y="719138"/>
            <a:ext cx="352424" cy="466724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4717143" y="2220685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</a:t>
            </a:r>
            <a:endParaRPr lang="it-IT" dirty="0"/>
          </a:p>
        </p:txBody>
      </p:sp>
      <p:sp>
        <p:nvSpPr>
          <p:cNvPr id="62" name="Ovale 61"/>
          <p:cNvSpPr/>
          <p:nvPr/>
        </p:nvSpPr>
        <p:spPr>
          <a:xfrm>
            <a:off x="4174164" y="329185"/>
            <a:ext cx="1621826" cy="1525160"/>
          </a:xfrm>
          <a:prstGeom prst="ellipse">
            <a:avLst/>
          </a:prstGeom>
          <a:noFill/>
          <a:ln w="1270" cap="sq">
            <a:solidFill>
              <a:schemeClr val="tx1"/>
            </a:solidFill>
            <a:prstDash val="dash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r="20865" b="65570"/>
          <a:stretch/>
        </p:blipFill>
        <p:spPr bwMode="auto">
          <a:xfrm>
            <a:off x="228600" y="2085975"/>
            <a:ext cx="40290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CasellaDiTesto 63"/>
          <p:cNvSpPr txBox="1"/>
          <p:nvPr/>
        </p:nvSpPr>
        <p:spPr>
          <a:xfrm>
            <a:off x="6282654" y="305090"/>
            <a:ext cx="286134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OA' = R sen(</a:t>
            </a:r>
            <a:r>
              <a:rPr lang="it-IT" sz="3200" dirty="0" smtClean="0">
                <a:latin typeface="Symbol" pitchFamily="18" charset="2"/>
              </a:rPr>
              <a:t>q</a:t>
            </a:r>
            <a:r>
              <a:rPr lang="it-IT" sz="3200" baseline="-25000" dirty="0" smtClean="0"/>
              <a:t>1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grpSp>
        <p:nvGrpSpPr>
          <p:cNvPr id="67" name="Gruppo 66"/>
          <p:cNvGrpSpPr/>
          <p:nvPr/>
        </p:nvGrpSpPr>
        <p:grpSpPr>
          <a:xfrm>
            <a:off x="3423194" y="6158925"/>
            <a:ext cx="3937001" cy="670833"/>
            <a:chOff x="5206999" y="6072867"/>
            <a:chExt cx="3937001" cy="670833"/>
          </a:xfrm>
        </p:grpSpPr>
        <p:sp>
          <p:nvSpPr>
            <p:cNvPr id="60" name="CasellaDiTesto 59"/>
            <p:cNvSpPr txBox="1"/>
            <p:nvPr/>
          </p:nvSpPr>
          <p:spPr>
            <a:xfrm>
              <a:off x="5206999" y="6072867"/>
              <a:ext cx="3937001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3200" dirty="0" smtClean="0"/>
                <a:t>OA" = R sen(</a:t>
              </a:r>
              <a:r>
                <a:rPr lang="it-IT" sz="3200" dirty="0" smtClean="0">
                  <a:latin typeface="Symbol" pitchFamily="18" charset="2"/>
                </a:rPr>
                <a:t>q</a:t>
              </a:r>
              <a:r>
                <a:rPr lang="it-IT" sz="3200" baseline="-25000" dirty="0" smtClean="0"/>
                <a:t>2</a:t>
              </a:r>
              <a:r>
                <a:rPr lang="it-IT" sz="3200" dirty="0" smtClean="0"/>
                <a:t>) ~ OA</a:t>
              </a:r>
              <a:endParaRPr lang="it-IT" sz="3200" dirty="0"/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7829550" y="6158925"/>
              <a:ext cx="942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/>
                <a:t>=</a:t>
              </a:r>
              <a:endParaRPr lang="it-IT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63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316735" y="-2048000"/>
            <a:ext cx="6411655" cy="6455408"/>
            <a:chOff x="2450592" y="-1773680"/>
            <a:chExt cx="5194664" cy="5230112"/>
          </a:xfrm>
        </p:grpSpPr>
        <p:sp>
          <p:nvSpPr>
            <p:cNvPr id="3" name="Arco 2"/>
            <p:cNvSpPr/>
            <p:nvPr/>
          </p:nvSpPr>
          <p:spPr>
            <a:xfrm>
              <a:off x="2450592" y="-1773680"/>
              <a:ext cx="5193792" cy="5230112"/>
            </a:xfrm>
            <a:prstGeom prst="arc">
              <a:avLst>
                <a:gd name="adj1" fmla="val 21575960"/>
                <a:gd name="adj2" fmla="val 10787562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Connettore 1 3"/>
            <p:cNvCxnSpPr/>
            <p:nvPr/>
          </p:nvCxnSpPr>
          <p:spPr>
            <a:xfrm flipH="1">
              <a:off x="2463656" y="838055"/>
              <a:ext cx="5181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ttangolo 72"/>
          <p:cNvSpPr>
            <a:spLocks noChangeArrowheads="1"/>
          </p:cNvSpPr>
          <p:nvPr/>
        </p:nvSpPr>
        <p:spPr bwMode="auto">
          <a:xfrm>
            <a:off x="6017160" y="5035251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it-IT" baseline="-25000" dirty="0" smtClean="0">
                <a:solidFill>
                  <a:srgbClr val="000000"/>
                </a:solidFill>
              </a:rPr>
              <a:t>1</a:t>
            </a:r>
            <a:endParaRPr lang="it-IT" baseline="-25000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4498848" y="1024128"/>
            <a:ext cx="0" cy="36576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499610" y="1170432"/>
            <a:ext cx="1956816" cy="41148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899023" y="4107543"/>
            <a:ext cx="0" cy="1636032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igura a mano libera 17"/>
          <p:cNvSpPr/>
          <p:nvPr/>
        </p:nvSpPr>
        <p:spPr>
          <a:xfrm rot="21247334">
            <a:off x="5892800" y="4963886"/>
            <a:ext cx="420914" cy="60406"/>
          </a:xfrm>
          <a:custGeom>
            <a:avLst/>
            <a:gdLst>
              <a:gd name="connsiteX0" fmla="*/ 0 w 420914"/>
              <a:gd name="connsiteY0" fmla="*/ 43543 h 60406"/>
              <a:gd name="connsiteX1" fmla="*/ 188686 w 420914"/>
              <a:gd name="connsiteY1" fmla="*/ 58057 h 60406"/>
              <a:gd name="connsiteX2" fmla="*/ 420914 w 420914"/>
              <a:gd name="connsiteY2" fmla="*/ 0 h 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0406">
                <a:moveTo>
                  <a:pt x="0" y="43543"/>
                </a:moveTo>
                <a:cubicBezTo>
                  <a:pt x="59267" y="54428"/>
                  <a:pt x="118534" y="65314"/>
                  <a:pt x="188686" y="58057"/>
                </a:cubicBezTo>
                <a:cubicBezTo>
                  <a:pt x="258838" y="50800"/>
                  <a:pt x="339876" y="25400"/>
                  <a:pt x="42091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72"/>
          <p:cNvSpPr>
            <a:spLocks noChangeArrowheads="1"/>
          </p:cNvSpPr>
          <p:nvPr/>
        </p:nvSpPr>
        <p:spPr bwMode="auto">
          <a:xfrm>
            <a:off x="5311403" y="2575079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it-IT" baseline="-25000" dirty="0" smtClean="0">
                <a:solidFill>
                  <a:srgbClr val="000000"/>
                </a:solidFill>
              </a:rPr>
              <a:t>2</a:t>
            </a:r>
            <a:endParaRPr lang="it-IT" baseline="-25000" dirty="0"/>
          </a:p>
        </p:txBody>
      </p:sp>
      <p:sp>
        <p:nvSpPr>
          <p:cNvPr id="24" name="Figura a mano libera 23"/>
          <p:cNvSpPr/>
          <p:nvPr/>
        </p:nvSpPr>
        <p:spPr>
          <a:xfrm rot="9891599">
            <a:off x="5450786" y="3036369"/>
            <a:ext cx="262437" cy="76254"/>
          </a:xfrm>
          <a:custGeom>
            <a:avLst/>
            <a:gdLst>
              <a:gd name="connsiteX0" fmla="*/ 0 w 420914"/>
              <a:gd name="connsiteY0" fmla="*/ 43543 h 60406"/>
              <a:gd name="connsiteX1" fmla="*/ 188686 w 420914"/>
              <a:gd name="connsiteY1" fmla="*/ 58057 h 60406"/>
              <a:gd name="connsiteX2" fmla="*/ 420914 w 420914"/>
              <a:gd name="connsiteY2" fmla="*/ 0 h 60406"/>
              <a:gd name="connsiteX0" fmla="*/ 0 w 420914"/>
              <a:gd name="connsiteY0" fmla="*/ 43543 h 65537"/>
              <a:gd name="connsiteX1" fmla="*/ 228008 w 420914"/>
              <a:gd name="connsiteY1" fmla="*/ 63759 h 65537"/>
              <a:gd name="connsiteX2" fmla="*/ 420914 w 420914"/>
              <a:gd name="connsiteY2" fmla="*/ 0 h 65537"/>
              <a:gd name="connsiteX0" fmla="*/ 0 w 420914"/>
              <a:gd name="connsiteY0" fmla="*/ 43543 h 65536"/>
              <a:gd name="connsiteX1" fmla="*/ 228008 w 420914"/>
              <a:gd name="connsiteY1" fmla="*/ 63758 h 65536"/>
              <a:gd name="connsiteX2" fmla="*/ 420914 w 420914"/>
              <a:gd name="connsiteY2" fmla="*/ 0 h 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5536">
                <a:moveTo>
                  <a:pt x="0" y="43543"/>
                </a:moveTo>
                <a:cubicBezTo>
                  <a:pt x="59267" y="54428"/>
                  <a:pt x="157856" y="71015"/>
                  <a:pt x="228008" y="63758"/>
                </a:cubicBezTo>
                <a:cubicBezTo>
                  <a:pt x="298160" y="56501"/>
                  <a:pt x="339876" y="25400"/>
                  <a:pt x="42091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4093030" y="740229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500916" y="4165601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O'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210632" y="493487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cxnSp>
        <p:nvCxnSpPr>
          <p:cNvPr id="35" name="Connettore 1 34"/>
          <p:cNvCxnSpPr/>
          <p:nvPr/>
        </p:nvCxnSpPr>
        <p:spPr>
          <a:xfrm>
            <a:off x="5384800" y="1204686"/>
            <a:ext cx="514223" cy="2886891"/>
          </a:xfrm>
          <a:prstGeom prst="line">
            <a:avLst/>
          </a:prstGeom>
          <a:ln w="3175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4521200" y="2102758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Percorso reale</a:t>
            </a:r>
            <a:endParaRPr lang="it-IT" dirty="0"/>
          </a:p>
        </p:txBody>
      </p:sp>
      <p:cxnSp>
        <p:nvCxnSpPr>
          <p:cNvPr id="40" name="Connettore 1 39"/>
          <p:cNvCxnSpPr/>
          <p:nvPr/>
        </p:nvCxnSpPr>
        <p:spPr>
          <a:xfrm>
            <a:off x="4507775" y="890307"/>
            <a:ext cx="0" cy="275771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5391695" y="890307"/>
            <a:ext cx="0" cy="275771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4507775" y="1157007"/>
            <a:ext cx="0" cy="275771"/>
          </a:xfrm>
          <a:prstGeom prst="line">
            <a:avLst/>
          </a:prstGeom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5893616" y="1176057"/>
            <a:ext cx="0" cy="275771"/>
          </a:xfrm>
          <a:prstGeom prst="line">
            <a:avLst/>
          </a:prstGeom>
          <a:ln w="3810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5762175" y="812802"/>
            <a:ext cx="44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A'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5245100" y="1943100"/>
            <a:ext cx="241300" cy="2286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5905500" y="1524000"/>
            <a:ext cx="0" cy="2527300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6007100" y="159475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Percorso apparente</a:t>
            </a:r>
            <a:endParaRPr lang="it-IT" dirty="0"/>
          </a:p>
        </p:txBody>
      </p:sp>
      <p:cxnSp>
        <p:nvCxnSpPr>
          <p:cNvPr id="36" name="Connettore 2 35"/>
          <p:cNvCxnSpPr>
            <a:stCxn id="34" idx="2"/>
          </p:cNvCxnSpPr>
          <p:nvPr/>
        </p:nvCxnSpPr>
        <p:spPr>
          <a:xfrm flipH="1">
            <a:off x="5981700" y="2241089"/>
            <a:ext cx="635000" cy="13381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021943" y="2830285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</a:t>
            </a:r>
            <a:endParaRPr lang="it-IT" dirty="0"/>
          </a:p>
        </p:txBody>
      </p:sp>
      <p:grpSp>
        <p:nvGrpSpPr>
          <p:cNvPr id="21" name="Gruppo 20"/>
          <p:cNvGrpSpPr/>
          <p:nvPr/>
        </p:nvGrpSpPr>
        <p:grpSpPr>
          <a:xfrm>
            <a:off x="0" y="3305465"/>
            <a:ext cx="3937001" cy="1437985"/>
            <a:chOff x="0" y="3305465"/>
            <a:chExt cx="3937001" cy="1437985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0" y="3305465"/>
              <a:ext cx="2861346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3200" dirty="0" smtClean="0"/>
                <a:t>OA' = R sen(</a:t>
              </a:r>
              <a:r>
                <a:rPr lang="it-IT" sz="3200" dirty="0" smtClean="0">
                  <a:latin typeface="Symbol" pitchFamily="18" charset="2"/>
                </a:rPr>
                <a:t>q</a:t>
              </a:r>
              <a:r>
                <a:rPr lang="it-IT" sz="3200" baseline="-25000" dirty="0" smtClean="0"/>
                <a:t>1</a:t>
              </a:r>
              <a:r>
                <a:rPr lang="it-IT" sz="3200" dirty="0" smtClean="0"/>
                <a:t>)</a:t>
              </a:r>
              <a:endParaRPr lang="it-IT" sz="3200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0" y="4072617"/>
              <a:ext cx="3937001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3200" dirty="0" smtClean="0"/>
                <a:t>OA" = R sen(</a:t>
              </a:r>
              <a:r>
                <a:rPr lang="it-IT" sz="3200" dirty="0" smtClean="0">
                  <a:latin typeface="Symbol" pitchFamily="18" charset="2"/>
                </a:rPr>
                <a:t>q</a:t>
              </a:r>
              <a:r>
                <a:rPr lang="it-IT" sz="3200" baseline="-25000" dirty="0" smtClean="0"/>
                <a:t>2</a:t>
              </a:r>
              <a:r>
                <a:rPr lang="it-IT" sz="3200" dirty="0" smtClean="0"/>
                <a:t>) ~ OA</a:t>
              </a:r>
              <a:endParaRPr lang="it-IT" sz="3200" dirty="0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2622551" y="4158675"/>
              <a:ext cx="942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/>
                <a:t>=</a:t>
              </a:r>
              <a:endParaRPr lang="it-IT" sz="3200" dirty="0"/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351728"/>
              </p:ext>
            </p:extLst>
          </p:nvPr>
        </p:nvGraphicFramePr>
        <p:xfrm>
          <a:off x="347663" y="5372100"/>
          <a:ext cx="26733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zione" r:id="rId3" imgW="1257120" imgH="431640" progId="Equation.3">
                  <p:embed/>
                </p:oleObj>
              </mc:Choice>
              <mc:Fallback>
                <p:oleObj name="Equazione" r:id="rId3" imgW="1257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5372100"/>
                        <a:ext cx="2673350" cy="10572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513071"/>
              </p:ext>
            </p:extLst>
          </p:nvPr>
        </p:nvGraphicFramePr>
        <p:xfrm>
          <a:off x="4241800" y="5394325"/>
          <a:ext cx="183356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zione" r:id="rId5" imgW="698400" imgH="393480" progId="Equation.3">
                  <p:embed/>
                </p:oleObj>
              </mc:Choice>
              <mc:Fallback>
                <p:oleObj name="Equazione" r:id="rId5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5394325"/>
                        <a:ext cx="1833563" cy="1025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ccia in giù 19"/>
          <p:cNvSpPr/>
          <p:nvPr/>
        </p:nvSpPr>
        <p:spPr>
          <a:xfrm>
            <a:off x="1371600" y="4743449"/>
            <a:ext cx="1057275" cy="542925"/>
          </a:xfrm>
          <a:prstGeom prst="downArrow">
            <a:avLst/>
          </a:prstGeom>
          <a:noFill/>
          <a:ln w="1270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Freccia in giù 45"/>
          <p:cNvSpPr/>
          <p:nvPr/>
        </p:nvSpPr>
        <p:spPr>
          <a:xfrm rot="16200000">
            <a:off x="3300414" y="5500685"/>
            <a:ext cx="828676" cy="914403"/>
          </a:xfrm>
          <a:prstGeom prst="downArrow">
            <a:avLst/>
          </a:prstGeom>
          <a:noFill/>
          <a:ln w="1270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>
            <a:off x="6571488" y="2615184"/>
            <a:ext cx="2572512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OA= quadrati in acqua</a:t>
            </a:r>
            <a:endParaRPr lang="it-IT" sz="200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6571488" y="3182112"/>
            <a:ext cx="2572512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OA'=  quadrati in aria</a:t>
            </a:r>
            <a:endParaRPr lang="it-IT" sz="2000" dirty="0"/>
          </a:p>
        </p:txBody>
      </p:sp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146303"/>
            <a:ext cx="1601354" cy="159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5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98105"/>
              </p:ext>
            </p:extLst>
          </p:nvPr>
        </p:nvGraphicFramePr>
        <p:xfrm>
          <a:off x="3748315" y="4218668"/>
          <a:ext cx="183356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zione" r:id="rId3" imgW="698400" imgH="393480" progId="Equation.3">
                  <p:embed/>
                </p:oleObj>
              </mc:Choice>
              <mc:Fallback>
                <p:oleObj name="Equazione" r:id="rId3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315" y="4218668"/>
                        <a:ext cx="1833563" cy="1025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77933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1963692" y="14080"/>
            <a:ext cx="5137112" cy="4109830"/>
            <a:chOff x="2593973" y="812800"/>
            <a:chExt cx="3962402" cy="3170030"/>
          </a:xfrm>
        </p:grpSpPr>
        <p:pic>
          <p:nvPicPr>
            <p:cNvPr id="25" name="Picture 2" descr="C:\Users\carlo\Dropbox\2013-12-20 07.29.3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3973" y="1011028"/>
              <a:ext cx="3962402" cy="2971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Connettore 2 25"/>
            <p:cNvCxnSpPr/>
            <p:nvPr/>
          </p:nvCxnSpPr>
          <p:spPr>
            <a:xfrm>
              <a:off x="4507591" y="1273629"/>
              <a:ext cx="0" cy="243840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>
              <a:off x="5487307" y="1592943"/>
              <a:ext cx="0" cy="65314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>
              <a:off x="5474607" y="2396672"/>
              <a:ext cx="0" cy="653142"/>
            </a:xfrm>
            <a:prstGeom prst="straightConnector1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/>
          </p:nvCxnSpPr>
          <p:spPr>
            <a:xfrm>
              <a:off x="4542064" y="1863271"/>
              <a:ext cx="885372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>
              <a:off x="4552949" y="2864757"/>
              <a:ext cx="885372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4817836" y="1520372"/>
              <a:ext cx="435429" cy="451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/>
                <a:t>4</a:t>
              </a:r>
              <a:endParaRPr lang="it-IT" sz="3200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881336" y="2895601"/>
              <a:ext cx="435429" cy="451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/>
                <a:t>3</a:t>
              </a:r>
              <a:endParaRPr lang="it-IT" sz="3200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4241800" y="812800"/>
              <a:ext cx="495300" cy="593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400" dirty="0" smtClean="0"/>
                <a:t>O</a:t>
              </a:r>
              <a:endParaRPr lang="it-IT" sz="4400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245100" y="1092200"/>
              <a:ext cx="495300" cy="593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400" dirty="0" smtClean="0"/>
                <a:t>A</a:t>
              </a:r>
              <a:endParaRPr lang="it-IT" sz="4400" dirty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5506358" y="2775857"/>
              <a:ext cx="495300" cy="593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400" dirty="0" smtClean="0"/>
                <a:t>A'</a:t>
              </a:r>
              <a:endParaRPr lang="it-IT" sz="4400" dirty="0"/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2830286" y="5333219"/>
            <a:ext cx="3701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/>
              <a:t>n</a:t>
            </a:r>
            <a:r>
              <a:rPr lang="it-IT" sz="3600" baseline="-25000" dirty="0" err="1" smtClean="0"/>
              <a:t>acqua</a:t>
            </a:r>
            <a:r>
              <a:rPr lang="it-IT" sz="3600" dirty="0" smtClean="0"/>
              <a:t> = 4/3 = 1.33</a:t>
            </a:r>
            <a:endParaRPr lang="it-IT" sz="3600" dirty="0"/>
          </a:p>
        </p:txBody>
      </p:sp>
      <p:sp>
        <p:nvSpPr>
          <p:cNvPr id="38" name="Rettangolo 37"/>
          <p:cNvSpPr/>
          <p:nvPr/>
        </p:nvSpPr>
        <p:spPr>
          <a:xfrm>
            <a:off x="1625600" y="6285468"/>
            <a:ext cx="635725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http://</a:t>
            </a:r>
            <a:r>
              <a:rPr lang="it-IT" dirty="0" smtClean="0"/>
              <a:t>it.wikipedia.org/wiki/Indice_di_rifrazione:  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acqua</a:t>
            </a:r>
            <a:r>
              <a:rPr lang="it-IT" dirty="0" smtClean="0"/>
              <a:t>=1.333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74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2"/>
          <p:cNvSpPr/>
          <p:nvPr/>
        </p:nvSpPr>
        <p:spPr>
          <a:xfrm flipH="1">
            <a:off x="4974336" y="1536192"/>
            <a:ext cx="329184" cy="4169664"/>
          </a:xfrm>
          <a:custGeom>
            <a:avLst/>
            <a:gdLst>
              <a:gd name="connsiteX0" fmla="*/ 0 w 622004"/>
              <a:gd name="connsiteY0" fmla="*/ 0 h 2267712"/>
              <a:gd name="connsiteX1" fmla="*/ 621792 w 622004"/>
              <a:gd name="connsiteY1" fmla="*/ 1115568 h 2267712"/>
              <a:gd name="connsiteX2" fmla="*/ 54864 w 622004"/>
              <a:gd name="connsiteY2" fmla="*/ 2267712 h 226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2004" h="2267712">
                <a:moveTo>
                  <a:pt x="0" y="0"/>
                </a:moveTo>
                <a:cubicBezTo>
                  <a:pt x="306324" y="368808"/>
                  <a:pt x="612648" y="737616"/>
                  <a:pt x="621792" y="1115568"/>
                </a:cubicBezTo>
                <a:cubicBezTo>
                  <a:pt x="630936" y="1493520"/>
                  <a:pt x="342900" y="1880616"/>
                  <a:pt x="54864" y="2267712"/>
                </a:cubicBez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2615184" y="3621024"/>
            <a:ext cx="369417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956048" y="713232"/>
            <a:ext cx="0" cy="557784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3456432" y="2706624"/>
            <a:ext cx="1517904" cy="0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560320" y="219456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" pitchFamily="18" charset="0"/>
              </a:rPr>
              <a:t>ascissa Oggetti</a:t>
            </a:r>
            <a:endParaRPr lang="it-IT" sz="2400" dirty="0">
              <a:latin typeface="Times" pitchFamily="18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4992624" y="2706624"/>
            <a:ext cx="1517904" cy="0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602736" y="2670048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" pitchFamily="18" charset="0"/>
              </a:rPr>
              <a:t>p</a:t>
            </a:r>
            <a:endParaRPr lang="it-IT" sz="2400" b="1" dirty="0">
              <a:latin typeface="Times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60320" y="73152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" pitchFamily="18" charset="0"/>
              </a:rPr>
              <a:t>Spazio oggetti</a:t>
            </a:r>
            <a:endParaRPr lang="it-IT" sz="2400" dirty="0">
              <a:latin typeface="Times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047488" y="73152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" pitchFamily="18" charset="0"/>
              </a:rPr>
              <a:t>Spazio immagini</a:t>
            </a:r>
            <a:endParaRPr lang="it-IT" sz="2400" dirty="0">
              <a:latin typeface="Times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376672" y="2157984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" pitchFamily="18" charset="0"/>
              </a:rPr>
              <a:t>ascissa Immagini</a:t>
            </a:r>
            <a:endParaRPr lang="it-IT" sz="2400" dirty="0">
              <a:latin typeface="Times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632704" y="2670048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" pitchFamily="18" charset="0"/>
              </a:rPr>
              <a:t>q</a:t>
            </a:r>
            <a:endParaRPr lang="it-IT" sz="2400" b="1" dirty="0">
              <a:latin typeface="Times" pitchFamily="18" charset="0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4992624" y="3621024"/>
            <a:ext cx="1517904" cy="0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632704" y="3657600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" pitchFamily="18" charset="0"/>
              </a:rPr>
              <a:t>R</a:t>
            </a:r>
            <a:endParaRPr lang="it-IT" sz="2400" b="1" dirty="0">
              <a:latin typeface="Times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376672" y="3127248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" pitchFamily="18" charset="0"/>
              </a:rPr>
              <a:t>Raggio di curvatura</a:t>
            </a:r>
            <a:endParaRPr lang="it-IT" sz="2400" dirty="0">
              <a:latin typeface="Times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749040" y="4133088"/>
            <a:ext cx="98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" pitchFamily="18" charset="0"/>
              </a:rPr>
              <a:t>n</a:t>
            </a:r>
            <a:r>
              <a:rPr lang="it-IT" sz="2400" baseline="-25000" dirty="0" smtClean="0">
                <a:latin typeface="Times" pitchFamily="18" charset="0"/>
              </a:rPr>
              <a:t>1</a:t>
            </a:r>
            <a:endParaRPr lang="it-IT" sz="2400" dirty="0">
              <a:latin typeface="Times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193792" y="4261104"/>
            <a:ext cx="98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" pitchFamily="18" charset="0"/>
              </a:rPr>
              <a:t>n</a:t>
            </a:r>
            <a:r>
              <a:rPr lang="it-IT" sz="2400" baseline="-25000" dirty="0" smtClean="0">
                <a:latin typeface="Times" pitchFamily="18" charset="0"/>
              </a:rPr>
              <a:t>2</a:t>
            </a:r>
            <a:endParaRPr lang="it-IT" sz="2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183</Words>
  <Application>Microsoft Office PowerPoint</Application>
  <PresentationFormat>Presentazione su schermo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Carlo Meneghini</cp:lastModifiedBy>
  <cp:revision>2</cp:revision>
  <dcterms:modified xsi:type="dcterms:W3CDTF">2014-01-30T13:51:57Z</dcterms:modified>
</cp:coreProperties>
</file>